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5" r:id="rId3"/>
  </p:sldMasterIdLst>
  <p:notesMasterIdLst>
    <p:notesMasterId r:id="rId36"/>
  </p:notesMasterIdLst>
  <p:sldIdLst>
    <p:sldId id="354" r:id="rId4"/>
    <p:sldId id="267" r:id="rId5"/>
    <p:sldId id="316" r:id="rId6"/>
    <p:sldId id="333" r:id="rId7"/>
    <p:sldId id="268" r:id="rId8"/>
    <p:sldId id="294" r:id="rId9"/>
    <p:sldId id="331" r:id="rId10"/>
    <p:sldId id="269" r:id="rId11"/>
    <p:sldId id="297" r:id="rId12"/>
    <p:sldId id="270" r:id="rId13"/>
    <p:sldId id="258" r:id="rId14"/>
    <p:sldId id="352" r:id="rId15"/>
    <p:sldId id="292" r:id="rId16"/>
    <p:sldId id="320" r:id="rId17"/>
    <p:sldId id="321" r:id="rId18"/>
    <p:sldId id="330" r:id="rId19"/>
    <p:sldId id="266" r:id="rId20"/>
    <p:sldId id="335" r:id="rId21"/>
    <p:sldId id="274" r:id="rId22"/>
    <p:sldId id="298" r:id="rId23"/>
    <p:sldId id="323" r:id="rId24"/>
    <p:sldId id="324" r:id="rId25"/>
    <p:sldId id="357" r:id="rId26"/>
    <p:sldId id="308" r:id="rId27"/>
    <p:sldId id="309" r:id="rId28"/>
    <p:sldId id="263" r:id="rId29"/>
    <p:sldId id="350" r:id="rId30"/>
    <p:sldId id="287" r:id="rId31"/>
    <p:sldId id="306" r:id="rId32"/>
    <p:sldId id="356" r:id="rId33"/>
    <p:sldId id="342" r:id="rId34"/>
    <p:sldId id="351"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FFCC"/>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5809" autoAdjust="0"/>
    <p:restoredTop sz="94624" autoAdjust="0"/>
  </p:normalViewPr>
  <p:slideViewPr>
    <p:cSldViewPr>
      <p:cViewPr varScale="1">
        <p:scale>
          <a:sx n="65" d="100"/>
          <a:sy n="65" d="100"/>
        </p:scale>
        <p:origin x="-1506" y="-108"/>
      </p:cViewPr>
      <p:guideLst>
        <p:guide orient="horz" pos="2160"/>
        <p:guide pos="2880"/>
      </p:guideLst>
    </p:cSldViewPr>
  </p:slideViewPr>
  <p:outlineViewPr>
    <p:cViewPr>
      <p:scale>
        <a:sx n="33" d="100"/>
        <a:sy n="33" d="100"/>
      </p:scale>
      <p:origin x="12" y="15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7878C-A47A-4E9B-8C76-FC212AD9D8F6}" type="datetimeFigureOut">
              <a:rPr lang="en-US" smtClean="0"/>
              <a:pPr/>
              <a:t>3/15/2015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8BE9E-72C8-463D-9D30-01BE56EE07E8}" type="slidenum">
              <a:rPr lang="en-US" smtClean="0"/>
              <a:pPr/>
              <a:t>‹#›</a:t>
            </a:fld>
            <a:endParaRPr lang="en-US"/>
          </a:p>
        </p:txBody>
      </p:sp>
    </p:spTree>
    <p:extLst>
      <p:ext uri="{BB962C8B-B14F-4D97-AF65-F5344CB8AC3E}">
        <p14:creationId xmlns="" xmlns:p14="http://schemas.microsoft.com/office/powerpoint/2010/main" val="58890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8BE9E-72C8-463D-9D30-01BE56EE07E8}" type="slidenum">
              <a:rPr lang="en-US" smtClean="0"/>
              <a:pPr/>
              <a:t>29</a:t>
            </a:fld>
            <a:endParaRPr lang="en-US"/>
          </a:p>
        </p:txBody>
      </p:sp>
    </p:spTree>
    <p:extLst>
      <p:ext uri="{BB962C8B-B14F-4D97-AF65-F5344CB8AC3E}">
        <p14:creationId xmlns="" xmlns:p14="http://schemas.microsoft.com/office/powerpoint/2010/main" val="196659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07E47DB6-DD90-4427-91C2-0AF89F54A4E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801A19C8-D913-4E79-8817-09FD5BC809A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5E2A4EFB-A65A-4575-9D1D-7E7F10E432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79FB95E9-A0BB-4803-88C8-9E878225C21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82DDCBC4-E92D-4E53-A455-A9846AB3387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33836DD9-1E94-4AA2-AF37-7D1E4C9DC79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2D289842-4510-4E91-A28C-BA938BAF716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E41FFED6-EF6C-4996-9DC2-F547C02E1CC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2345BA62-8DD1-4F72-AA33-6469EA887C3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7292EB2F-0F7C-41A6-9C6E-7F881FB2931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F0F1F9A6-D53C-4D30-B01E-9FA2D1B0937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64547302-5E9F-4AE4-A39B-A6E8D039BFC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B290482D-B033-4415-ACFC-B9A9164A00C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9C219113-9534-428C-AB49-5C83E223FAE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E3FD9DD7-F894-4E0F-B8D8-CD7564617EE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347D4ED4-B065-4DF2-9B55-AE251A30CD5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40753DE4-8CF0-4768-91AF-5560BEE7CDB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44E74413-DA70-41B0-866D-CC47CB5EA91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B618CB33-1036-492D-B33A-67839CF03CA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0C349EB0-2220-438D-8CC2-F2D368E9637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A311315A-9D32-45ED-8381-A2A652B6A4A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374B4150-D48A-4B9B-B4CA-C09641874DE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85800" y="1981200"/>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85800" y="4114800"/>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9B439539-FCE7-43C2-8EB1-3CB0C4460AB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عنوان ومحتوى فوق 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5800" y="1981200"/>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85800" y="4114800"/>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38D590E7-810F-40CF-BBCF-9A2B0E3EF03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25/05/1436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lgn="l" rtl="0" eaLnBrk="0" fontAlgn="base" hangingPunct="0">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rtl="0" eaLnBrk="0" fontAlgn="base" hangingPunct="0">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rtl="0" eaLnBrk="0" fontAlgn="base" hangingPunct="0">
              <a:spcBef>
                <a:spcPct val="0"/>
              </a:spcBef>
              <a:spcAft>
                <a:spcPct val="0"/>
              </a:spcAft>
            </a:pPr>
            <a:fld id="{4F59D4D5-075B-4041-A208-7A6BC593FA2F}" type="slidenum">
              <a:rPr lang="en-US" smtClean="0">
                <a:solidFill>
                  <a:srgbClr val="FFFFFF"/>
                </a:solidFill>
              </a:rPr>
              <a:pPr rtl="0" eaLnBrk="0" fontAlgn="base" hangingPunct="0">
                <a:spcBef>
                  <a:spcPct val="0"/>
                </a:spcBef>
                <a:spcAft>
                  <a:spcPct val="0"/>
                </a:spcAft>
              </a:pPr>
              <a:t>‹#›</a:t>
            </a:fld>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eaLnBrk="0" fontAlgn="base" hangingPunct="0">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eaLnBrk="0" fontAlgn="base" hangingPunct="0">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eaLnBrk="0" fontAlgn="base" hangingPunct="0">
              <a:spcBef>
                <a:spcPct val="0"/>
              </a:spcBef>
              <a:spcAft>
                <a:spcPct val="0"/>
              </a:spcAft>
            </a:pPr>
            <a:fld id="{5857358C-95BB-4B5A-BD81-ADC276BAF0BA}" type="slidenum">
              <a:rPr lang="en-US" smtClean="0">
                <a:solidFill>
                  <a:srgbClr val="FFFFFF"/>
                </a:solidFill>
              </a:rPr>
              <a:pPr rtl="0" eaLnBrk="0" fontAlgn="base" hangingPunct="0">
                <a:spcBef>
                  <a:spcPct val="0"/>
                </a:spcBef>
                <a:spcAft>
                  <a:spcPct val="0"/>
                </a:spcAft>
              </a:pPr>
              <a:t>‹#›</a:t>
            </a:fld>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en.wikipedia.org/wiki/Frequency" TargetMode="External"/><Relationship Id="rId4" Type="http://schemas.openxmlformats.org/officeDocument/2006/relationships/hyperlink" Target="http://en.wikipedia.org/wiki/Planck's_consta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Optical_amplifier" TargetMode="External"/><Relationship Id="rId2" Type="http://schemas.openxmlformats.org/officeDocument/2006/relationships/hyperlink" Target="http://en.wikipedia.org/wiki/Coherence_(physic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en.wikipedia.org/wiki/Frequency" TargetMode="External"/><Relationship Id="rId7" Type="http://schemas.openxmlformats.org/officeDocument/2006/relationships/hyperlink" Target="http://en.wikipedia.org/wiki/Boltzmann_factor"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n.wikipedia.org/wiki/Thermodynamics" TargetMode="External"/><Relationship Id="rId11" Type="http://schemas.openxmlformats.org/officeDocument/2006/relationships/image" Target="../media/image27.png"/><Relationship Id="rId5" Type="http://schemas.openxmlformats.org/officeDocument/2006/relationships/hyperlink" Target="http://en.wikipedia.org/wiki/Thermal_equilibrium" TargetMode="External"/><Relationship Id="rId10" Type="http://schemas.openxmlformats.org/officeDocument/2006/relationships/image" Target="../media/image18.png"/><Relationship Id="rId4" Type="http://schemas.openxmlformats.org/officeDocument/2006/relationships/hyperlink" Target="http://en.wikipedia.org/wiki/Planck's_constant" TargetMode="Externa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Kelv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Laser_pumping" TargetMode="External"/><Relationship Id="rId2" Type="http://schemas.openxmlformats.org/officeDocument/2006/relationships/image" Target="../media/image1.jpeg"/><Relationship Id="rId1" Type="http://schemas.openxmlformats.org/officeDocument/2006/relationships/slideLayout" Target="../slideLayouts/slideLayout24.xml"/><Relationship Id="rId4" Type="http://schemas.openxmlformats.org/officeDocument/2006/relationships/hyperlink" Target="http://en.wikipedia.org/wiki/Laser_constructio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Electromagnetic_radiation" TargetMode="External"/><Relationship Id="rId3" Type="http://schemas.openxmlformats.org/officeDocument/2006/relationships/hyperlink" Target="http://en.wikipedia.org/wiki/Wave" TargetMode="External"/><Relationship Id="rId7" Type="http://schemas.openxmlformats.org/officeDocument/2006/relationships/hyperlink" Target="http://scienceforkids.kidipede.com/physics/light/index.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en.wikipedia.org/wiki/Photons" TargetMode="External"/><Relationship Id="rId4" Type="http://schemas.openxmlformats.org/officeDocument/2006/relationships/hyperlink" Target="http://en.wikipedia.org/wiki/Particle_physics"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tomic_nucleus" TargetMode="External"/><Relationship Id="rId2" Type="http://schemas.openxmlformats.org/officeDocument/2006/relationships/hyperlink" Target="http://en.wikipedia.org/wiki/Niels_Bohr"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en.wikipedia.org/wiki/Electr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397" y="373559"/>
            <a:ext cx="7679603" cy="76944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MEDICAL LASER SYSTEMS</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
        <p:nvSpPr>
          <p:cNvPr id="4" name="مربع نص 4"/>
          <p:cNvSpPr txBox="1">
            <a:spLocks noChangeArrowheads="1"/>
          </p:cNvSpPr>
          <p:nvPr/>
        </p:nvSpPr>
        <p:spPr bwMode="auto">
          <a:xfrm>
            <a:off x="1503543" y="5553670"/>
            <a:ext cx="6192657" cy="923330"/>
          </a:xfrm>
          <a:prstGeom prst="rect">
            <a:avLst/>
          </a:prstGeom>
          <a:noFill/>
          <a:ln w="9525">
            <a:noFill/>
            <a:miter lim="800000"/>
            <a:headEnd/>
            <a:tailEnd/>
          </a:ln>
        </p:spPr>
        <p:txBody>
          <a:bodyPr wrap="none">
            <a:spAutoFit/>
          </a:bodyPr>
          <a:lstStyle/>
          <a:p>
            <a:pPr algn="ct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Dr.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Lutfi</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Ghulam</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Awazli</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Institute of laser for postgraduate studies</a:t>
            </a:r>
          </a:p>
          <a:p>
            <a:pPr algn="ct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University of Baghdad</a:t>
            </a:r>
          </a:p>
        </p:txBody>
      </p:sp>
      <p:pic>
        <p:nvPicPr>
          <p:cNvPr id="6" name="Picture 7"/>
          <p:cNvPicPr>
            <a:picLocks noChangeAspect="1" noChangeArrowheads="1"/>
          </p:cNvPicPr>
          <p:nvPr/>
        </p:nvPicPr>
        <p:blipFill>
          <a:blip r:embed="rId3" cstate="print"/>
          <a:srcRect/>
          <a:stretch>
            <a:fillRect/>
          </a:stretch>
        </p:blipFill>
        <p:spPr bwMode="auto">
          <a:xfrm>
            <a:off x="6400800" y="1295400"/>
            <a:ext cx="2286000" cy="41910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444500" y="1295400"/>
            <a:ext cx="2374900" cy="4267200"/>
          </a:xfrm>
          <a:prstGeom prst="rect">
            <a:avLst/>
          </a:prstGeom>
          <a:ln>
            <a:noFill/>
          </a:ln>
          <a:effectLst>
            <a:outerShdw blurRad="292100" dist="139700" dir="2700000" algn="tl" rotWithShape="0">
              <a:srgbClr val="333333">
                <a:alpha val="65000"/>
              </a:srgbClr>
            </a:outerShdw>
          </a:effectLst>
        </p:spPr>
      </p:pic>
      <p:pic>
        <p:nvPicPr>
          <p:cNvPr id="8" name="Picture 6" descr="5"/>
          <p:cNvPicPr>
            <a:picLocks noChangeAspect="1" noChangeArrowheads="1"/>
          </p:cNvPicPr>
          <p:nvPr/>
        </p:nvPicPr>
        <p:blipFill>
          <a:blip r:embed="rId5" cstate="print"/>
          <a:srcRect/>
          <a:stretch>
            <a:fillRect/>
          </a:stretch>
        </p:blipFill>
        <p:spPr bwMode="auto">
          <a:xfrm>
            <a:off x="3124200" y="1447800"/>
            <a:ext cx="2895600"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Lutfi\Desktop\1Resonance\1.png"/>
          <p:cNvPicPr>
            <a:picLocks noChangeAspect="1" noChangeArrowheads="1"/>
          </p:cNvPicPr>
          <p:nvPr/>
        </p:nvPicPr>
        <p:blipFill>
          <a:blip r:embed="rId2" cstate="print"/>
          <a:srcRect/>
          <a:stretch>
            <a:fillRect/>
          </a:stretch>
        </p:blipFill>
        <p:spPr bwMode="auto">
          <a:xfrm>
            <a:off x="1905000" y="1981200"/>
            <a:ext cx="5029200" cy="4343400"/>
          </a:xfrm>
          <a:prstGeom prst="rect">
            <a:avLst/>
          </a:prstGeom>
          <a:noFill/>
        </p:spPr>
      </p:pic>
      <p:sp>
        <p:nvSpPr>
          <p:cNvPr id="3" name="Rectangle 2"/>
          <p:cNvSpPr/>
          <p:nvPr/>
        </p:nvSpPr>
        <p:spPr>
          <a:xfrm>
            <a:off x="457200" y="304800"/>
            <a:ext cx="8435280" cy="830997"/>
          </a:xfrm>
          <a:prstGeom prst="rect">
            <a:avLst/>
          </a:prstGeom>
        </p:spPr>
        <p:txBody>
          <a:bodyPr wrap="square">
            <a:spAutoFit/>
          </a:bodyPr>
          <a:lstStyle/>
          <a:p>
            <a:pPr algn="l"/>
            <a:r>
              <a:rPr lang="en-US" sz="2400" dirty="0" smtClean="0">
                <a:latin typeface="Times New Roman" pitchFamily="18" charset="0"/>
                <a:cs typeface="Times New Roman" pitchFamily="18" charset="0"/>
              </a:rPr>
              <a:t>An electron farther from the nucleus has higher potential energy than an electron closer to the nucleus</a:t>
            </a:r>
            <a:endParaRPr lang="en-US" sz="2400" dirty="0">
              <a:latin typeface="Times New Roman" pitchFamily="18" charset="0"/>
              <a:cs typeface="Times New Roman" pitchFamily="18" charset="0"/>
            </a:endParaRPr>
          </a:p>
        </p:txBody>
      </p:sp>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2246769"/>
          </a:xfrm>
          <a:prstGeom prst="rect">
            <a:avLst/>
          </a:prstGeom>
        </p:spPr>
        <p:txBody>
          <a:bodyPr wrap="square">
            <a:spAutoFit/>
          </a:bodyPr>
          <a:lstStyle/>
          <a:p>
            <a:pPr algn="l"/>
            <a:r>
              <a:rPr lang="en-US" sz="2000" dirty="0" smtClean="0">
                <a:latin typeface="Times New Roman" pitchFamily="18" charset="0"/>
                <a:cs typeface="Times New Roman" pitchFamily="18" charset="0"/>
              </a:rPr>
              <a:t>For an electron to jump to a higher level state, the atom must receive energy from the outside. This can happen through a variety of mechanisms such as inelastic or </a:t>
            </a:r>
            <a:r>
              <a:rPr lang="en-US" sz="2000" dirty="0" err="1" smtClean="0">
                <a:latin typeface="Times New Roman" pitchFamily="18" charset="0"/>
                <a:cs typeface="Times New Roman" pitchFamily="18" charset="0"/>
              </a:rPr>
              <a:t>semielastic</a:t>
            </a:r>
            <a:r>
              <a:rPr lang="en-US" sz="2000" dirty="0" smtClean="0">
                <a:latin typeface="Times New Roman" pitchFamily="18" charset="0"/>
                <a:cs typeface="Times New Roman" pitchFamily="18" charset="0"/>
              </a:rPr>
              <a:t> collisions with other atoms and </a:t>
            </a:r>
            <a:r>
              <a:rPr lang="en-US" sz="2000" dirty="0" smtClean="0">
                <a:solidFill>
                  <a:srgbClr val="FF0000"/>
                </a:solidFill>
                <a:latin typeface="Times New Roman" pitchFamily="18" charset="0"/>
                <a:cs typeface="Times New Roman" pitchFamily="18" charset="0"/>
              </a:rPr>
              <a:t>absorption</a:t>
            </a:r>
            <a:r>
              <a:rPr lang="en-US" sz="2000" dirty="0" smtClean="0">
                <a:latin typeface="Times New Roman" pitchFamily="18" charset="0"/>
                <a:cs typeface="Times New Roman" pitchFamily="18" charset="0"/>
              </a:rPr>
              <a:t> of energy in the form of electromagnetic radiation (e.g., light). Likewise, when an electron drops from a higher state to a lower state, the atom must give off energy, either as kinetic  activity (</a:t>
            </a:r>
            <a:r>
              <a:rPr lang="en-US" sz="2000" dirty="0" err="1" smtClean="0">
                <a:solidFill>
                  <a:srgbClr val="0070C0"/>
                </a:solidFill>
                <a:latin typeface="Times New Roman" pitchFamily="18" charset="0"/>
                <a:cs typeface="Times New Roman" pitchFamily="18" charset="0"/>
              </a:rPr>
              <a:t>nonradiative</a:t>
            </a:r>
            <a:r>
              <a:rPr lang="en-US" sz="2000" dirty="0" smtClean="0">
                <a:solidFill>
                  <a:srgbClr val="0070C0"/>
                </a:solidFill>
                <a:latin typeface="Times New Roman" pitchFamily="18" charset="0"/>
                <a:cs typeface="Times New Roman" pitchFamily="18" charset="0"/>
              </a:rPr>
              <a:t> transitions</a:t>
            </a:r>
            <a:r>
              <a:rPr lang="en-US" sz="2000" dirty="0" smtClean="0">
                <a:latin typeface="Times New Roman" pitchFamily="18" charset="0"/>
                <a:cs typeface="Times New Roman" pitchFamily="18" charset="0"/>
              </a:rPr>
              <a:t>) or as electromagnetic radiation (</a:t>
            </a:r>
            <a:r>
              <a:rPr lang="en-US" sz="2000" dirty="0" err="1" smtClean="0">
                <a:solidFill>
                  <a:srgbClr val="0070C0"/>
                </a:solidFill>
                <a:latin typeface="Times New Roman" pitchFamily="18" charset="0"/>
                <a:cs typeface="Times New Roman" pitchFamily="18" charset="0"/>
              </a:rPr>
              <a:t>radiative</a:t>
            </a:r>
            <a:r>
              <a:rPr lang="en-US" sz="2000" dirty="0" smtClean="0">
                <a:solidFill>
                  <a:srgbClr val="0070C0"/>
                </a:solidFill>
                <a:latin typeface="Times New Roman" pitchFamily="18" charset="0"/>
                <a:cs typeface="Times New Roman" pitchFamily="18" charset="0"/>
              </a:rPr>
              <a:t> transitions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pic>
        <p:nvPicPr>
          <p:cNvPr id="6" name="Picture 1" descr="C:\Users\Dr.Lutfi\Desktop\LTI\1.png"/>
          <p:cNvPicPr>
            <a:picLocks noChangeAspect="1" noChangeArrowheads="1"/>
          </p:cNvPicPr>
          <p:nvPr/>
        </p:nvPicPr>
        <p:blipFill>
          <a:blip r:embed="rId2" cstate="print"/>
          <a:srcRect/>
          <a:stretch>
            <a:fillRect/>
          </a:stretch>
        </p:blipFill>
        <p:spPr bwMode="auto">
          <a:xfrm>
            <a:off x="1259632" y="2564904"/>
            <a:ext cx="2971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C:\Users\Dr.Lutfi\Desktop\LTI\2.png"/>
          <p:cNvPicPr>
            <a:picLocks noChangeAspect="1" noChangeArrowheads="1"/>
          </p:cNvPicPr>
          <p:nvPr/>
        </p:nvPicPr>
        <p:blipFill>
          <a:blip r:embed="rId3" cstate="print"/>
          <a:srcRect/>
          <a:stretch>
            <a:fillRect/>
          </a:stretch>
        </p:blipFill>
        <p:spPr bwMode="auto">
          <a:xfrm>
            <a:off x="4917232" y="2564904"/>
            <a:ext cx="2819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3"/>
          <p:cNvSpPr/>
          <p:nvPr/>
        </p:nvSpPr>
        <p:spPr>
          <a:xfrm>
            <a:off x="1259632" y="5013176"/>
            <a:ext cx="2971800" cy="1477328"/>
          </a:xfrm>
          <a:prstGeom prst="rect">
            <a:avLst/>
          </a:prstGeom>
        </p:spPr>
        <p:txBody>
          <a:bodyPr wrap="square">
            <a:spAutoFit/>
          </a:bodyPr>
          <a:lstStyle/>
          <a:p>
            <a:pPr algn="l"/>
            <a:r>
              <a:rPr lang="en-US" dirty="0" smtClean="0"/>
              <a:t>An </a:t>
            </a:r>
            <a:r>
              <a:rPr lang="en-US" b="1" dirty="0" smtClean="0"/>
              <a:t>increase in energy level</a:t>
            </a:r>
            <a:r>
              <a:rPr lang="en-US" dirty="0" smtClean="0"/>
              <a:t> from E</a:t>
            </a:r>
            <a:r>
              <a:rPr lang="en-US" baseline="-25000" dirty="0" smtClean="0"/>
              <a:t>1</a:t>
            </a:r>
            <a:r>
              <a:rPr lang="en-US" dirty="0" smtClean="0"/>
              <a:t> to E</a:t>
            </a:r>
            <a:r>
              <a:rPr lang="en-US" baseline="-25000" dirty="0" smtClean="0"/>
              <a:t>2</a:t>
            </a:r>
            <a:r>
              <a:rPr lang="en-US" dirty="0" smtClean="0"/>
              <a:t> resulting from </a:t>
            </a:r>
            <a:r>
              <a:rPr lang="en-US" b="1" dirty="0" smtClean="0">
                <a:solidFill>
                  <a:srgbClr val="FF0000"/>
                </a:solidFill>
              </a:rPr>
              <a:t>absorption of a photon</a:t>
            </a:r>
            <a:r>
              <a:rPr lang="en-US" dirty="0" smtClean="0">
                <a:solidFill>
                  <a:srgbClr val="FF0000"/>
                </a:solidFill>
              </a:rPr>
              <a:t> </a:t>
            </a:r>
            <a:r>
              <a:rPr lang="en-US" dirty="0" smtClean="0"/>
              <a:t>represented by the red arrow, and whose energy = </a:t>
            </a:r>
            <a:r>
              <a:rPr lang="en-US" dirty="0" smtClean="0">
                <a:hlinkClick r:id="rId4" tooltip="Planck's constant"/>
              </a:rPr>
              <a:t>h</a:t>
            </a:r>
            <a:r>
              <a:rPr lang="en-US" dirty="0" smtClean="0"/>
              <a:t> </a:t>
            </a:r>
            <a:r>
              <a:rPr lang="en-US" dirty="0" smtClean="0">
                <a:hlinkClick r:id="rId5" tooltip="Frequency"/>
              </a:rPr>
              <a:t>ν</a:t>
            </a:r>
            <a:endParaRPr lang="en-US" dirty="0"/>
          </a:p>
        </p:txBody>
      </p:sp>
      <p:sp>
        <p:nvSpPr>
          <p:cNvPr id="9" name="Rectangle 4"/>
          <p:cNvSpPr/>
          <p:nvPr/>
        </p:nvSpPr>
        <p:spPr>
          <a:xfrm>
            <a:off x="4932040" y="5013176"/>
            <a:ext cx="3048000" cy="1477328"/>
          </a:xfrm>
          <a:prstGeom prst="rect">
            <a:avLst/>
          </a:prstGeom>
        </p:spPr>
        <p:txBody>
          <a:bodyPr wrap="square">
            <a:spAutoFit/>
          </a:bodyPr>
          <a:lstStyle/>
          <a:p>
            <a:pPr algn="l"/>
            <a:r>
              <a:rPr lang="en-US" dirty="0" smtClean="0"/>
              <a:t>A </a:t>
            </a:r>
            <a:r>
              <a:rPr lang="en-US" b="1" dirty="0" smtClean="0"/>
              <a:t>decrease in energy level</a:t>
            </a:r>
            <a:r>
              <a:rPr lang="en-US" dirty="0" smtClean="0"/>
              <a:t> from E</a:t>
            </a:r>
            <a:r>
              <a:rPr lang="en-US" baseline="-25000" dirty="0" smtClean="0"/>
              <a:t>2</a:t>
            </a:r>
            <a:r>
              <a:rPr lang="en-US" dirty="0" smtClean="0"/>
              <a:t> to E</a:t>
            </a:r>
            <a:r>
              <a:rPr lang="en-US" baseline="-25000" dirty="0" smtClean="0"/>
              <a:t>1</a:t>
            </a:r>
            <a:r>
              <a:rPr lang="en-US" dirty="0" smtClean="0"/>
              <a:t> resulting in </a:t>
            </a:r>
            <a:r>
              <a:rPr lang="en-US" b="1" dirty="0" smtClean="0">
                <a:solidFill>
                  <a:srgbClr val="FF0000"/>
                </a:solidFill>
              </a:rPr>
              <a:t>emission of a photon</a:t>
            </a:r>
            <a:r>
              <a:rPr lang="en-US" dirty="0" smtClean="0">
                <a:solidFill>
                  <a:srgbClr val="FF0000"/>
                </a:solidFill>
              </a:rPr>
              <a:t> </a:t>
            </a:r>
            <a:r>
              <a:rPr lang="en-US" dirty="0" smtClean="0"/>
              <a:t>represented by the red arrow, and whose energy = </a:t>
            </a:r>
            <a:r>
              <a:rPr lang="en-US" dirty="0" smtClean="0">
                <a:hlinkClick r:id="rId4" tooltip="Planck's constant"/>
              </a:rPr>
              <a:t>h</a:t>
            </a:r>
            <a:r>
              <a:rPr lang="en-US" dirty="0" smtClean="0"/>
              <a:t> </a:t>
            </a:r>
            <a:r>
              <a:rPr lang="en-US" dirty="0" smtClean="0">
                <a:hlinkClick r:id="rId5" tooltip="Frequency"/>
              </a:rPr>
              <a:t>ν</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79512" y="188640"/>
            <a:ext cx="8784976" cy="6480720"/>
          </a:xfrm>
          <a:prstGeom prst="rect">
            <a:avLst/>
          </a:prstGeom>
          <a:noFill/>
          <a:ln w="9525">
            <a:noFill/>
            <a:miter lim="800000"/>
            <a:headEnd/>
            <a:tailEnd/>
          </a:ln>
        </p:spPr>
      </p:pic>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6" name="مستطيل 5"/>
          <p:cNvSpPr/>
          <p:nvPr/>
        </p:nvSpPr>
        <p:spPr>
          <a:xfrm>
            <a:off x="6084168" y="476672"/>
            <a:ext cx="1008112" cy="36004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2195736" y="548680"/>
            <a:ext cx="1008112" cy="36004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332656"/>
            <a:ext cx="8640960" cy="1015663"/>
          </a:xfrm>
          <a:prstGeom prst="rect">
            <a:avLst/>
          </a:prstGeom>
        </p:spPr>
        <p:txBody>
          <a:bodyPr wrap="square">
            <a:spAutoFit/>
          </a:bodyPr>
          <a:lstStyle/>
          <a:p>
            <a:pPr algn="l"/>
            <a:r>
              <a:rPr lang="en-US" sz="2000" dirty="0" smtClean="0">
                <a:latin typeface="Times New Roman" pitchFamily="18" charset="0"/>
                <a:cs typeface="Times New Roman" pitchFamily="18" charset="0"/>
              </a:rPr>
              <a:t>The </a:t>
            </a:r>
            <a:r>
              <a:rPr lang="en-US" sz="2000" b="1" dirty="0" smtClean="0">
                <a:solidFill>
                  <a:srgbClr val="FF0000"/>
                </a:solidFill>
                <a:latin typeface="Times New Roman" pitchFamily="18" charset="0"/>
                <a:cs typeface="Times New Roman" pitchFamily="18" charset="0"/>
              </a:rPr>
              <a:t>ground state</a:t>
            </a:r>
            <a:r>
              <a:rPr lang="en-US" sz="2000" dirty="0" smtClean="0">
                <a:latin typeface="Times New Roman" pitchFamily="18" charset="0"/>
                <a:cs typeface="Times New Roman" pitchFamily="18" charset="0"/>
              </a:rPr>
              <a:t> of a quantum system is its lowest-energy state; the energy of the ground state is known as the </a:t>
            </a:r>
            <a:r>
              <a:rPr lang="en-US" sz="2000" b="1" u="sng" dirty="0" smtClean="0">
                <a:latin typeface="Times New Roman" pitchFamily="18" charset="0"/>
                <a:cs typeface="Times New Roman" pitchFamily="18" charset="0"/>
              </a:rPr>
              <a:t>zero-point energy</a:t>
            </a:r>
            <a:r>
              <a:rPr lang="en-US" sz="2000" dirty="0" smtClean="0">
                <a:latin typeface="Times New Roman" pitchFamily="18" charset="0"/>
                <a:cs typeface="Times New Roman" pitchFamily="18" charset="0"/>
              </a:rPr>
              <a:t> of the system. An </a:t>
            </a:r>
            <a:r>
              <a:rPr lang="en-US" sz="2000" b="1" dirty="0" smtClean="0">
                <a:solidFill>
                  <a:srgbClr val="FF0000"/>
                </a:solidFill>
                <a:latin typeface="Times New Roman" pitchFamily="18" charset="0"/>
                <a:cs typeface="Times New Roman" pitchFamily="18" charset="0"/>
              </a:rPr>
              <a:t>excited state</a:t>
            </a:r>
            <a:r>
              <a:rPr lang="en-US" sz="2000" dirty="0" smtClean="0">
                <a:latin typeface="Times New Roman" pitchFamily="18" charset="0"/>
                <a:cs typeface="Times New Roman" pitchFamily="18" charset="0"/>
              </a:rPr>
              <a:t> is any state with energy greater than the ground state.</a:t>
            </a:r>
            <a:endParaRPr lang="en-US" sz="2000" dirty="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1357290" y="3225176"/>
            <a:ext cx="6715172" cy="3300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ستطيل 1"/>
          <p:cNvSpPr/>
          <p:nvPr/>
        </p:nvSpPr>
        <p:spPr>
          <a:xfrm>
            <a:off x="142844" y="1556792"/>
            <a:ext cx="8892480" cy="1631216"/>
          </a:xfrm>
          <a:prstGeom prst="rect">
            <a:avLst/>
          </a:prstGeom>
        </p:spPr>
        <p:txBody>
          <a:bodyPr wrap="square">
            <a:spAutoFit/>
          </a:bodyPr>
          <a:lstStyle/>
          <a:p>
            <a:pPr algn="l"/>
            <a:r>
              <a:rPr lang="en-US" sz="2000" dirty="0" smtClean="0">
                <a:latin typeface="Times New Roman" pitchFamily="18" charset="0"/>
                <a:cs typeface="Times New Roman" pitchFamily="18" charset="0"/>
              </a:rPr>
              <a:t>The </a:t>
            </a:r>
            <a:r>
              <a:rPr lang="en-US" sz="2000" b="1" dirty="0" smtClean="0">
                <a:solidFill>
                  <a:srgbClr val="FF0000"/>
                </a:solidFill>
                <a:latin typeface="Times New Roman" pitchFamily="18" charset="0"/>
                <a:cs typeface="Times New Roman" pitchFamily="18" charset="0"/>
              </a:rPr>
              <a:t>lifetime</a:t>
            </a:r>
            <a:r>
              <a:rPr lang="en-US" sz="2000" dirty="0" smtClean="0">
                <a:latin typeface="Times New Roman" pitchFamily="18" charset="0"/>
                <a:cs typeface="Times New Roman" pitchFamily="18" charset="0"/>
              </a:rPr>
              <a:t> of a system in an </a:t>
            </a:r>
            <a:r>
              <a:rPr lang="en-US" sz="2000" b="1" dirty="0" smtClean="0">
                <a:latin typeface="Times New Roman" pitchFamily="18" charset="0"/>
                <a:cs typeface="Times New Roman" pitchFamily="18" charset="0"/>
              </a:rPr>
              <a:t>excited state </a:t>
            </a:r>
            <a:r>
              <a:rPr lang="en-US" sz="2000" dirty="0" smtClean="0">
                <a:latin typeface="Times New Roman" pitchFamily="18" charset="0"/>
                <a:cs typeface="Times New Roman" pitchFamily="18" charset="0"/>
              </a:rPr>
              <a:t>is usually </a:t>
            </a:r>
            <a:r>
              <a:rPr lang="en-US" sz="2000" dirty="0" smtClean="0">
                <a:latin typeface="Times New Roman" pitchFamily="18" charset="0"/>
                <a:cs typeface="Times New Roman" pitchFamily="18" charset="0"/>
              </a:rPr>
              <a:t>short, spontaneous</a:t>
            </a:r>
            <a:r>
              <a:rPr lang="en-US" sz="2000" dirty="0" smtClean="0">
                <a:latin typeface="Times New Roman" pitchFamily="18" charset="0"/>
                <a:cs typeface="Times New Roman" pitchFamily="18" charset="0"/>
              </a:rPr>
              <a:t> or induced emission of a quantum of energy usually occurs shortly after the system is promoted to the excited state, returning the system to a state with lower energy (a less excited state or the ground state). This return to a lower energy level is often loosely described as </a:t>
            </a:r>
            <a:r>
              <a:rPr lang="en-US" sz="2000" dirty="0" smtClean="0">
                <a:solidFill>
                  <a:srgbClr val="3333FF"/>
                </a:solidFill>
                <a:latin typeface="Times New Roman" pitchFamily="18" charset="0"/>
                <a:cs typeface="Times New Roman" pitchFamily="18" charset="0"/>
              </a:rPr>
              <a:t>decay </a:t>
            </a:r>
            <a:r>
              <a:rPr lang="en-US" sz="2000" dirty="0" smtClean="0">
                <a:latin typeface="Times New Roman" pitchFamily="18" charset="0"/>
                <a:cs typeface="Times New Roman" pitchFamily="18" charset="0"/>
              </a:rPr>
              <a:t>and is the inverse of excitation.</a:t>
            </a:r>
            <a:endParaRPr lang="en-US" sz="2000" dirty="0">
              <a:latin typeface="Times New Roman" pitchFamily="18" charset="0"/>
              <a:cs typeface="Times New Roman" pitchFamily="18" charset="0"/>
            </a:endParaRPr>
          </a:p>
        </p:txBody>
      </p:sp>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95469" y="191136"/>
            <a:ext cx="2132315"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smtClean="0">
                <a:solidFill>
                  <a:srgbClr val="FF0000"/>
                </a:solidFill>
                <a:latin typeface="Times New Roman" pitchFamily="18" charset="0"/>
                <a:cs typeface="Times New Roman" pitchFamily="18" charset="0"/>
              </a:rPr>
              <a:t>Absorption :</a:t>
            </a:r>
            <a:endParaRPr lang="en-US" sz="2800" b="1" dirty="0">
              <a:solidFill>
                <a:srgbClr val="FF0000"/>
              </a:solidFill>
              <a:latin typeface="Times New Roman" pitchFamily="18" charset="0"/>
              <a:cs typeface="Times New Roman" pitchFamily="18" charset="0"/>
            </a:endParaRPr>
          </a:p>
        </p:txBody>
      </p:sp>
      <p:sp>
        <p:nvSpPr>
          <p:cNvPr id="4" name="مستطيل 3"/>
          <p:cNvSpPr/>
          <p:nvPr/>
        </p:nvSpPr>
        <p:spPr>
          <a:xfrm>
            <a:off x="466974" y="697920"/>
            <a:ext cx="8462744" cy="1323439"/>
          </a:xfrm>
          <a:prstGeom prst="rect">
            <a:avLst/>
          </a:prstGeom>
        </p:spPr>
        <p:txBody>
          <a:bodyPr wrap="square">
            <a:spAutoFit/>
          </a:bodyPr>
          <a:lstStyle/>
          <a:p>
            <a:pPr algn="l"/>
            <a:r>
              <a:rPr lang="en-US" sz="2000" dirty="0" smtClean="0">
                <a:latin typeface="Times New Roman" pitchFamily="18" charset="0"/>
                <a:cs typeface="Times New Roman" pitchFamily="18" charset="0"/>
              </a:rPr>
              <a:t>In physics, </a:t>
            </a:r>
            <a:r>
              <a:rPr lang="en-US" sz="2000" b="1" dirty="0" smtClean="0">
                <a:solidFill>
                  <a:srgbClr val="FF0000"/>
                </a:solidFill>
                <a:latin typeface="Times New Roman" pitchFamily="18" charset="0"/>
                <a:cs typeface="Times New Roman" pitchFamily="18" charset="0"/>
              </a:rPr>
              <a:t>absorption</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of electromagnetic radiation is the way in which the energy of a photon is taken up by matter, typically the </a:t>
            </a:r>
            <a:r>
              <a:rPr lang="en-US" sz="2000" dirty="0" smtClean="0">
                <a:solidFill>
                  <a:srgbClr val="FF0000"/>
                </a:solidFill>
                <a:latin typeface="Times New Roman" pitchFamily="18" charset="0"/>
                <a:cs typeface="Times New Roman" pitchFamily="18" charset="0"/>
              </a:rPr>
              <a:t>electrons </a:t>
            </a:r>
            <a:r>
              <a:rPr lang="en-US" sz="2000" dirty="0" smtClean="0">
                <a:latin typeface="Times New Roman" pitchFamily="18" charset="0"/>
                <a:cs typeface="Times New Roman" pitchFamily="18" charset="0"/>
              </a:rPr>
              <a:t>of an atom. Thus, the electromagnetic energy is transformed into </a:t>
            </a:r>
            <a:r>
              <a:rPr lang="en-US" sz="2000" b="1" dirty="0" smtClean="0">
                <a:latin typeface="Times New Roman" pitchFamily="18" charset="0"/>
                <a:cs typeface="Times New Roman" pitchFamily="18" charset="0"/>
              </a:rPr>
              <a:t>internal energy</a:t>
            </a:r>
            <a:r>
              <a:rPr lang="en-US" sz="2000" dirty="0" smtClean="0">
                <a:latin typeface="Times New Roman" pitchFamily="18" charset="0"/>
                <a:cs typeface="Times New Roman" pitchFamily="18" charset="0"/>
              </a:rPr>
              <a:t> of the absorber, for example thermal energy. </a:t>
            </a:r>
            <a:endParaRPr lang="en-US" sz="2000" dirty="0">
              <a:latin typeface="Times New Roman" pitchFamily="18" charset="0"/>
              <a:cs typeface="Times New Roman" pitchFamily="18" charset="0"/>
            </a:endParaRPr>
          </a:p>
        </p:txBody>
      </p:sp>
      <p:sp>
        <p:nvSpPr>
          <p:cNvPr id="5" name="Rectangle 4"/>
          <p:cNvSpPr/>
          <p:nvPr/>
        </p:nvSpPr>
        <p:spPr>
          <a:xfrm>
            <a:off x="472628" y="2204864"/>
            <a:ext cx="8347843" cy="1631216"/>
          </a:xfrm>
          <a:prstGeom prst="rect">
            <a:avLst/>
          </a:prstGeom>
        </p:spPr>
        <p:txBody>
          <a:bodyPr wrap="square">
            <a:spAutoFit/>
          </a:bodyPr>
          <a:lstStyle/>
          <a:p>
            <a:pPr algn="l"/>
            <a:r>
              <a:rPr lang="en-US" sz="2000" dirty="0">
                <a:latin typeface="Times New Roman" pitchFamily="18" charset="0"/>
                <a:cs typeface="Times New Roman" pitchFamily="18" charset="0"/>
              </a:rPr>
              <a:t>By absorbing a photon, an electron can move </a:t>
            </a:r>
            <a:r>
              <a:rPr lang="en-US" sz="2000" dirty="0" smtClean="0">
                <a:latin typeface="Times New Roman" pitchFamily="18" charset="0"/>
                <a:cs typeface="Times New Roman" pitchFamily="18" charset="0"/>
              </a:rPr>
              <a:t>from lower energetic </a:t>
            </a:r>
            <a:r>
              <a:rPr lang="en-US" sz="2000" dirty="0">
                <a:latin typeface="Times New Roman" pitchFamily="18" charset="0"/>
                <a:cs typeface="Times New Roman" pitchFamily="18" charset="0"/>
              </a:rPr>
              <a:t>orbit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lower</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energy </a:t>
            </a:r>
            <a:r>
              <a:rPr lang="en-US" sz="2000" dirty="0" smtClean="0">
                <a:latin typeface="Times New Roman" pitchFamily="18" charset="0"/>
                <a:cs typeface="Times New Roman" pitchFamily="18" charset="0"/>
              </a:rPr>
              <a:t>state: </a:t>
            </a:r>
            <a:r>
              <a:rPr lang="en-US" sz="2000" b="1" dirty="0" smtClean="0">
                <a:solidFill>
                  <a:srgbClr val="FF0000"/>
                </a:solidFill>
                <a:latin typeface="Times New Roman" pitchFamily="18" charset="0"/>
                <a:cs typeface="Times New Roman" pitchFamily="18" charset="0"/>
              </a:rPr>
              <a:t>ground state</a:t>
            </a:r>
            <a:r>
              <a:rPr lang="en-US" sz="2000" dirty="0" smtClean="0">
                <a:latin typeface="Times New Roman" pitchFamily="18" charset="0"/>
                <a:cs typeface="Times New Roman" pitchFamily="18" charset="0"/>
              </a:rPr>
              <a:t> ) to </a:t>
            </a:r>
            <a:r>
              <a:rPr lang="en-US" sz="2000" dirty="0">
                <a:latin typeface="Times New Roman" pitchFamily="18" charset="0"/>
                <a:cs typeface="Times New Roman" pitchFamily="18" charset="0"/>
              </a:rPr>
              <a:t>a more energetic orbit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higher energy </a:t>
            </a:r>
            <a:r>
              <a:rPr lang="en-US" sz="2000" dirty="0" smtClean="0">
                <a:latin typeface="Times New Roman" pitchFamily="18" charset="0"/>
                <a:cs typeface="Times New Roman" pitchFamily="18" charset="0"/>
              </a:rPr>
              <a:t>state: </a:t>
            </a:r>
            <a:r>
              <a:rPr lang="en-US" sz="2000" b="1" dirty="0" smtClean="0">
                <a:solidFill>
                  <a:srgbClr val="FF0000"/>
                </a:solidFill>
                <a:latin typeface="Times New Roman" pitchFamily="18" charset="0"/>
                <a:cs typeface="Times New Roman" pitchFamily="18" charset="0"/>
              </a:rPr>
              <a:t>excited state</a:t>
            </a:r>
            <a:r>
              <a:rPr lang="en-US" sz="2000" dirty="0" smtClean="0">
                <a:latin typeface="Times New Roman" pitchFamily="18" charset="0"/>
                <a:cs typeface="Times New Roman" pitchFamily="18" charset="0"/>
              </a:rPr>
              <a:t>) around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nucleus </a:t>
            </a:r>
            <a:r>
              <a:rPr lang="en-US" sz="2000" dirty="0">
                <a:latin typeface="Times New Roman" pitchFamily="18" charset="0"/>
                <a:cs typeface="Times New Roman" pitchFamily="18" charset="0"/>
              </a:rPr>
              <a:t>leading to </a:t>
            </a:r>
            <a:r>
              <a:rPr lang="en-US" sz="2000" b="1" dirty="0">
                <a:latin typeface="Times New Roman" pitchFamily="18" charset="0"/>
                <a:cs typeface="Times New Roman" pitchFamily="18" charset="0"/>
              </a:rPr>
              <a:t>excitation </a:t>
            </a:r>
            <a:r>
              <a:rPr lang="en-US" sz="2000" dirty="0">
                <a:latin typeface="Times New Roman" pitchFamily="18" charset="0"/>
                <a:cs typeface="Times New Roman" pitchFamily="18" charset="0"/>
              </a:rPr>
              <a:t>of atom, the energy of the photon must correspond exactly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the energy </a:t>
            </a:r>
            <a:r>
              <a:rPr lang="en-US" sz="2000" dirty="0" smtClean="0">
                <a:latin typeface="Times New Roman" pitchFamily="18" charset="0"/>
                <a:cs typeface="Times New Roman" pitchFamily="18" charset="0"/>
              </a:rPr>
              <a:t>difference </a:t>
            </a:r>
            <a:r>
              <a:rPr lang="en-US" sz="2000" dirty="0">
                <a:latin typeface="Times New Roman" pitchFamily="18" charset="0"/>
                <a:cs typeface="Times New Roman" pitchFamily="18" charset="0"/>
              </a:rPr>
              <a:t>between two levels of the atom </a:t>
            </a:r>
            <a:r>
              <a:rPr lang="en-US" sz="2000" dirty="0" smtClean="0">
                <a:latin typeface="Times New Roman" pitchFamily="18" charset="0"/>
                <a:cs typeface="Times New Roman" pitchFamily="18" charset="0"/>
              </a:rPr>
              <a:t>( E</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E</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     </a:t>
            </a:r>
            <a:endParaRPr lang="en-US" sz="2000" dirty="0">
              <a:latin typeface="Times New Roman" pitchFamily="18" charset="0"/>
              <a:cs typeface="Times New Roman" pitchFamily="18" charset="0"/>
            </a:endParaRPr>
          </a:p>
        </p:txBody>
      </p:sp>
      <p:sp>
        <p:nvSpPr>
          <p:cNvPr id="6" name="Rectangle 5"/>
          <p:cNvSpPr/>
          <p:nvPr/>
        </p:nvSpPr>
        <p:spPr>
          <a:xfrm>
            <a:off x="467545" y="3776024"/>
            <a:ext cx="3024335" cy="1938992"/>
          </a:xfrm>
          <a:prstGeom prst="rect">
            <a:avLst/>
          </a:prstGeom>
        </p:spPr>
        <p:txBody>
          <a:bodyPr wrap="square">
            <a:spAutoFit/>
          </a:bodyPr>
          <a:lstStyle/>
          <a:p>
            <a:pPr algn="l"/>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rate of absorption is proportional to the radiation intensity of the light, and also to the number of atoms currently in the ground state, </a:t>
            </a:r>
            <a:r>
              <a:rPr lang="en-US" sz="2000" i="1" dirty="0">
                <a:latin typeface="Times New Roman" pitchFamily="18" charset="0"/>
                <a:cs typeface="Times New Roman" pitchFamily="18" charset="0"/>
              </a:rPr>
              <a:t>N</a:t>
            </a:r>
            <a:r>
              <a:rPr lang="en-US" sz="2000" baseline="-25000" dirty="0">
                <a:latin typeface="Times New Roman" pitchFamily="18" charset="0"/>
                <a:cs typeface="Times New Roman" pitchFamily="18" charset="0"/>
              </a:rPr>
              <a:t>1</a:t>
            </a:r>
            <a:endParaRPr lang="en-US" sz="20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 xmlns:p14="http://schemas.microsoft.com/office/powerpoint/2010/main" val="563283428"/>
              </p:ext>
            </p:extLst>
          </p:nvPr>
        </p:nvGraphicFramePr>
        <p:xfrm>
          <a:off x="3851920" y="3637384"/>
          <a:ext cx="4392487" cy="2743944"/>
        </p:xfrm>
        <a:graphic>
          <a:graphicData uri="http://schemas.openxmlformats.org/presentationml/2006/ole">
            <p:oleObj spid="_x0000_s4148" name="Bitmap Image" r:id="rId3" imgW="1809524" imgH="1666667" progId="Paint.Picture">
              <p:embed/>
            </p:oleObj>
          </a:graphicData>
        </a:graphic>
      </p:graphicFrame>
      <p:sp>
        <p:nvSpPr>
          <p:cNvPr id="9"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10" name="مستطيل 9"/>
          <p:cNvSpPr/>
          <p:nvPr/>
        </p:nvSpPr>
        <p:spPr>
          <a:xfrm>
            <a:off x="7596336" y="3789040"/>
            <a:ext cx="402674" cy="369332"/>
          </a:xfrm>
          <a:prstGeom prst="rect">
            <a:avLst/>
          </a:prstGeom>
        </p:spPr>
        <p:txBody>
          <a:bodyPr wrap="none">
            <a:spAutoFit/>
          </a:bodyPr>
          <a:lstStyle/>
          <a:p>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2</a:t>
            </a:r>
            <a:endParaRPr lang="en-US" dirty="0"/>
          </a:p>
        </p:txBody>
      </p:sp>
      <p:sp>
        <p:nvSpPr>
          <p:cNvPr id="11" name="مستطيل 10"/>
          <p:cNvSpPr/>
          <p:nvPr/>
        </p:nvSpPr>
        <p:spPr>
          <a:xfrm>
            <a:off x="7596336" y="5085184"/>
            <a:ext cx="402674" cy="369332"/>
          </a:xfrm>
          <a:prstGeom prst="rect">
            <a:avLst/>
          </a:prstGeom>
        </p:spPr>
        <p:txBody>
          <a:bodyPr wrap="none">
            <a:spAutoFit/>
          </a:bodyPr>
          <a:lstStyle/>
          <a:p>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908720"/>
            <a:ext cx="8784976" cy="3125841"/>
          </a:xfrm>
          <a:prstGeom prst="rect">
            <a:avLst/>
          </a:prstGeom>
          <a:noFill/>
          <a:ln w="9525">
            <a:noFill/>
            <a:miter lim="800000"/>
            <a:headEnd/>
            <a:tailEnd/>
          </a:ln>
          <a:effectLst/>
        </p:spPr>
        <p:txBody>
          <a:bodyPr vert="horz" wrap="square" lIns="253920" tIns="31740" rIns="0" bIns="15870" numCol="1" anchor="ctr" anchorCtr="0" compatLnSpc="1">
            <a:prstTxWarp prst="textNoShape">
              <a:avLst/>
            </a:prstTxWarp>
            <a:spAutoFit/>
          </a:bodyPr>
          <a:lstStyle/>
          <a:p>
            <a:pPr lvl="0" algn="l" rtl="0" fontAlgn="base">
              <a:spcBef>
                <a:spcPct val="0"/>
              </a:spcBef>
              <a:spcAft>
                <a:spcPct val="0"/>
              </a:spcAf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If a collection of atoms are in the excited state</a:t>
            </a:r>
            <a:r>
              <a:rPr lang="en-US" sz="2000" i="1"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with energy </a:t>
            </a:r>
            <a:r>
              <a:rPr lang="en-US" sz="2000" b="1" i="1" dirty="0" smtClean="0">
                <a:solidFill>
                  <a:srgbClr val="000000"/>
                </a:solidFill>
                <a:latin typeface="Times New Roman" pitchFamily="18" charset="0"/>
                <a:cs typeface="Times New Roman" pitchFamily="18" charset="0"/>
              </a:rPr>
              <a:t>E</a:t>
            </a:r>
            <a:r>
              <a:rPr lang="en-US" sz="2000" b="1" baseline="-30000" dirty="0" smtClean="0">
                <a:solidFill>
                  <a:srgbClr val="000000"/>
                </a:solidFill>
                <a:latin typeface="Times New Roman" pitchFamily="18" charset="0"/>
                <a:cs typeface="Times New Roman" pitchFamily="18" charset="0"/>
              </a:rPr>
              <a:t>2</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spontaneous decay events to the </a:t>
            </a:r>
            <a:r>
              <a:rPr lang="en-US" sz="2000" dirty="0" smtClean="0">
                <a:solidFill>
                  <a:srgbClr val="000000"/>
                </a:solidFill>
                <a:latin typeface="Times New Roman" pitchFamily="18" charset="0"/>
                <a:cs typeface="Times New Roman" pitchFamily="18" charset="0"/>
              </a:rPr>
              <a:t>lower lying level (e.g., the ground state) with energy </a:t>
            </a:r>
            <a:r>
              <a:rPr lang="en-US" sz="2000" b="1" i="1" dirty="0" smtClean="0">
                <a:solidFill>
                  <a:srgbClr val="000000"/>
                </a:solidFill>
                <a:latin typeface="Times New Roman" pitchFamily="18" charset="0"/>
                <a:cs typeface="Times New Roman" pitchFamily="18" charset="0"/>
              </a:rPr>
              <a:t>E</a:t>
            </a:r>
            <a:r>
              <a:rPr lang="en-US" sz="2000" b="1" baseline="-30000" dirty="0" smtClean="0">
                <a:solidFill>
                  <a:srgbClr val="000000"/>
                </a:solidFill>
                <a:latin typeface="Times New Roman" pitchFamily="18" charset="0"/>
                <a:cs typeface="Times New Roman" pitchFamily="18" charset="0"/>
              </a:rPr>
              <a:t>1</a:t>
            </a:r>
            <a:r>
              <a:rPr lang="en-US" sz="2000" baseline="-30000" dirty="0" smtClean="0">
                <a:solidFill>
                  <a:srgbClr val="000000"/>
                </a:solidFill>
                <a:latin typeface="Times New Roman" pitchFamily="18" charset="0"/>
                <a:cs typeface="Times New Roman" pitchFamily="18" charset="0"/>
              </a:rPr>
              <a:t> </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will occur at a rate proportional to </a:t>
            </a:r>
            <a:r>
              <a:rPr kumimoji="0" lang="en-US" sz="2000" b="0" i="1" u="none" strike="noStrike" cap="none" normalizeH="0" baseline="0" dirty="0" smtClean="0">
                <a:ln>
                  <a:noFill/>
                </a:ln>
                <a:solidFill>
                  <a:srgbClr val="002060"/>
                </a:solidFill>
                <a:effectLst/>
                <a:latin typeface="Times New Roman" pitchFamily="18" charset="0"/>
                <a:cs typeface="Times New Roman" pitchFamily="18" charset="0"/>
              </a:rPr>
              <a:t>N</a:t>
            </a:r>
            <a:r>
              <a:rPr kumimoji="0" lang="en-US" sz="2000" b="0" i="0" u="none" strike="noStrike" cap="none" normalizeH="0" baseline="-30000" dirty="0" smtClean="0">
                <a:ln>
                  <a:noFill/>
                </a:ln>
                <a:solidFill>
                  <a:srgbClr val="002060"/>
                </a:solidFill>
                <a:effectLst/>
                <a:latin typeface="Times New Roman" pitchFamily="18" charset="0"/>
                <a:cs typeface="Times New Roman" pitchFamily="18" charset="0"/>
              </a:rPr>
              <a:t>2 </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(the number of atoms in the excited state). The energy difference between the two states (</a:t>
            </a:r>
            <a:r>
              <a:rPr kumimoji="0" lang="en-US" sz="2000" b="1" i="0" u="none" strike="noStrike" cap="none" normalizeH="0" baseline="0" dirty="0" smtClean="0">
                <a:ln>
                  <a:noFill/>
                </a:ln>
                <a:solidFill>
                  <a:srgbClr val="002060"/>
                </a:solidFill>
                <a:effectLst/>
                <a:latin typeface="Times New Roman" pitchFamily="18" charset="0"/>
                <a:cs typeface="Times New Roman" pitchFamily="18" charset="0"/>
              </a:rPr>
              <a:t>Δ</a:t>
            </a:r>
            <a:r>
              <a:rPr kumimoji="0" lang="en-US" sz="2000" b="1" i="1" u="none" strike="noStrike" cap="none" normalizeH="0" baseline="0" dirty="0" smtClean="0">
                <a:ln>
                  <a:noFill/>
                </a:ln>
                <a:solidFill>
                  <a:srgbClr val="002060"/>
                </a:solidFill>
                <a:effectLst/>
                <a:latin typeface="Times New Roman" pitchFamily="18" charset="0"/>
                <a:cs typeface="Times New Roman" pitchFamily="18" charset="0"/>
              </a:rPr>
              <a:t>E</a:t>
            </a:r>
            <a:r>
              <a:rPr kumimoji="0" lang="en-US" sz="2000" b="1" i="0" u="none" strike="noStrike" cap="none" normalizeH="0" baseline="-30000" dirty="0" smtClean="0">
                <a:ln>
                  <a:noFill/>
                </a:ln>
                <a:solidFill>
                  <a:srgbClr val="002060"/>
                </a:solidFill>
                <a:effectLst/>
                <a:latin typeface="Times New Roman" pitchFamily="18" charset="0"/>
                <a:cs typeface="Times New Roman" pitchFamily="18" charset="0"/>
              </a:rPr>
              <a:t>21</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)is emitted from the atom as </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 photon </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of frequency ν</a:t>
            </a:r>
            <a:r>
              <a:rPr kumimoji="0" lang="en-US" sz="2000" b="0" i="0" u="none" strike="noStrike" cap="none" normalizeH="0" baseline="-30000" dirty="0" smtClean="0">
                <a:ln>
                  <a:noFill/>
                </a:ln>
                <a:solidFill>
                  <a:srgbClr val="002060"/>
                </a:solidFill>
                <a:effectLst/>
                <a:latin typeface="Times New Roman" pitchFamily="18" charset="0"/>
                <a:cs typeface="Times New Roman" pitchFamily="18" charset="0"/>
              </a:rPr>
              <a:t>21</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as given by the frequency-energy relation.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The photons are emitted </a:t>
            </a:r>
            <a:r>
              <a:rPr kumimoji="0" lang="en-US" sz="2000" b="0" i="0" u="none" strike="noStrike" cap="none" normalizeH="0" baseline="0" dirty="0" smtClean="0">
                <a:ln>
                  <a:noFill/>
                </a:ln>
                <a:solidFill>
                  <a:srgbClr val="3333FF"/>
                </a:solidFill>
                <a:effectLst/>
                <a:latin typeface="Times New Roman" pitchFamily="18" charset="0"/>
                <a:cs typeface="Times New Roman" pitchFamily="18" charset="0"/>
              </a:rPr>
              <a:t>randomly</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and there is </a:t>
            </a:r>
            <a:r>
              <a:rPr kumimoji="0" lang="en-US" sz="2000" b="0" i="0" u="none" strike="noStrike" cap="none" normalizeH="0" baseline="0" dirty="0" smtClean="0">
                <a:ln>
                  <a:noFill/>
                </a:ln>
                <a:solidFill>
                  <a:srgbClr val="3333FF"/>
                </a:solidFill>
                <a:effectLst/>
                <a:latin typeface="Times New Roman" pitchFamily="18" charset="0"/>
                <a:cs typeface="Times New Roman" pitchFamily="18" charset="0"/>
              </a:rPr>
              <a:t>no fixed phase</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relationship between photons emitted from a group of excited atoms; in other words, spontaneous emission is </a:t>
            </a:r>
            <a:r>
              <a:rPr kumimoji="0" lang="en-US" sz="2000" b="0" i="0" u="none" strike="noStrike" cap="none" normalizeH="0" baseline="0" dirty="0" smtClean="0">
                <a:ln>
                  <a:noFill/>
                </a:ln>
                <a:solidFill>
                  <a:srgbClr val="3333FF"/>
                </a:solidFill>
                <a:effectLst/>
                <a:latin typeface="Times New Roman" pitchFamily="18" charset="0"/>
                <a:cs typeface="Times New Roman" pitchFamily="18" charset="0"/>
              </a:rPr>
              <a:t>incoherent</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sp>
        <p:nvSpPr>
          <p:cNvPr id="72707" name="AutoShape 3" descr="N_{2}(t)=N_{2}(0)\exp {{\frac  {-t}{\tau _{{21}}}}},"/>
          <p:cNvSpPr>
            <a:spLocks noChangeAspect="1" noChangeArrowheads="1"/>
          </p:cNvSpPr>
          <p:nvPr/>
        </p:nvSpPr>
        <p:spPr bwMode="auto">
          <a:xfrm>
            <a:off x="285750" y="3968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7" name="مستطيل 6"/>
          <p:cNvSpPr/>
          <p:nvPr/>
        </p:nvSpPr>
        <p:spPr>
          <a:xfrm>
            <a:off x="395536" y="313492"/>
            <a:ext cx="3759362"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lgn="l" rtl="0" fontAlgn="base">
              <a:spcBef>
                <a:spcPct val="0"/>
              </a:spcBef>
              <a:spcAft>
                <a:spcPct val="0"/>
              </a:spcAft>
            </a:pPr>
            <a:r>
              <a:rPr lang="en-US" sz="2800" b="1" dirty="0" smtClean="0">
                <a:solidFill>
                  <a:srgbClr val="FF0000"/>
                </a:solidFill>
                <a:latin typeface="Times New Roman" pitchFamily="18" charset="0"/>
                <a:cs typeface="Times New Roman" pitchFamily="18" charset="0"/>
              </a:rPr>
              <a:t>Spontaneous emission :</a:t>
            </a:r>
            <a:endParaRPr lang="en-US" sz="2800" dirty="0" smtClean="0">
              <a:solidFill>
                <a:srgbClr val="FF0000"/>
              </a:solidFill>
              <a:latin typeface="Times New Roman" pitchFamily="18" charset="0"/>
              <a:cs typeface="Times New Roman" pitchFamily="18" charset="0"/>
            </a:endParaRPr>
          </a:p>
        </p:txBody>
      </p:sp>
      <p:pic>
        <p:nvPicPr>
          <p:cNvPr id="8" name="Picture 9"/>
          <p:cNvPicPr>
            <a:picLocks noChangeAspect="1" noChangeArrowheads="1"/>
          </p:cNvPicPr>
          <p:nvPr/>
        </p:nvPicPr>
        <p:blipFill>
          <a:blip r:embed="rId3" cstate="print"/>
          <a:srcRect/>
          <a:stretch>
            <a:fillRect/>
          </a:stretch>
        </p:blipFill>
        <p:spPr bwMode="auto">
          <a:xfrm>
            <a:off x="2123728" y="2492896"/>
            <a:ext cx="2152650" cy="576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مستطيل 9"/>
          <p:cNvSpPr/>
          <p:nvPr/>
        </p:nvSpPr>
        <p:spPr>
          <a:xfrm>
            <a:off x="179512" y="4005064"/>
            <a:ext cx="4248472" cy="2554545"/>
          </a:xfrm>
          <a:prstGeom prst="rect">
            <a:avLst/>
          </a:prstGeom>
        </p:spPr>
        <p:txBody>
          <a:bodyPr wrap="square">
            <a:spAutoFit/>
          </a:bodyPr>
          <a:lstStyle/>
          <a:p>
            <a:pPr lvl="0" algn="l" rtl="0" eaLnBrk="0" fontAlgn="base" hangingPunct="0">
              <a:spcBef>
                <a:spcPct val="0"/>
              </a:spcBef>
              <a:spcAft>
                <a:spcPct val="0"/>
              </a:spcAft>
            </a:pPr>
            <a:r>
              <a:rPr lang="en-US" sz="2000" dirty="0" smtClean="0">
                <a:latin typeface="Times New Roman" pitchFamily="18" charset="0"/>
                <a:cs typeface="Times New Roman" pitchFamily="18" charset="0"/>
              </a:rPr>
              <a:t>Spontaneous emission of light or luminescence is a fundamental process that plays an essential role in many phenomena in nature and forms the basis of many applications, such as fluorescent tubes, older television screens (cathode ray tubes), plasma display panels.</a:t>
            </a:r>
            <a:endParaRPr lang="en-US" sz="2000" dirty="0" smtClean="0">
              <a:solidFill>
                <a:srgbClr val="00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4355976" y="3786190"/>
            <a:ext cx="4320480" cy="2451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822191"/>
            <a:ext cx="8640960" cy="3170099"/>
          </a:xfrm>
          <a:prstGeom prst="rect">
            <a:avLst/>
          </a:prstGeom>
        </p:spPr>
        <p:txBody>
          <a:bodyPr wrap="square">
            <a:spAutoFit/>
          </a:bodyPr>
          <a:lstStyle/>
          <a:p>
            <a:pPr algn="l"/>
            <a:r>
              <a:rPr lang="en-US" sz="2000" dirty="0" smtClean="0">
                <a:latin typeface="Times New Roman" pitchFamily="18" charset="0"/>
                <a:cs typeface="Times New Roman" pitchFamily="18" charset="0"/>
              </a:rPr>
              <a:t>Is the process by which an atomic electron (or an excited molecular state) interacting with an electromagnetic wave of a </a:t>
            </a:r>
            <a:r>
              <a:rPr lang="en-US" sz="2000" dirty="0" smtClean="0">
                <a:solidFill>
                  <a:srgbClr val="3333FF"/>
                </a:solidFill>
                <a:latin typeface="Times New Roman" pitchFamily="18" charset="0"/>
                <a:cs typeface="Times New Roman" pitchFamily="18" charset="0"/>
              </a:rPr>
              <a:t>certain frequency</a:t>
            </a:r>
            <a:r>
              <a:rPr lang="en-US" sz="2000" b="1"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a frequency ν</a:t>
            </a:r>
            <a:r>
              <a:rPr lang="en-US" sz="2000" baseline="-25000" dirty="0" smtClean="0">
                <a:latin typeface="Times New Roman" pitchFamily="18" charset="0"/>
                <a:cs typeface="Times New Roman" pitchFamily="18" charset="0"/>
              </a:rPr>
              <a:t>21  </a:t>
            </a:r>
            <a:r>
              <a:rPr lang="en-US" sz="2000" dirty="0" smtClean="0">
                <a:latin typeface="Times New Roman" pitchFamily="18" charset="0"/>
                <a:cs typeface="Times New Roman" pitchFamily="18" charset="0"/>
              </a:rPr>
              <a:t>corresponding to the energy gap </a:t>
            </a:r>
            <a:r>
              <a:rPr lang="en-US" sz="2000" b="1" dirty="0" smtClean="0">
                <a:latin typeface="Times New Roman" pitchFamily="18" charset="0"/>
                <a:cs typeface="Times New Roman" pitchFamily="18" charset="0"/>
              </a:rPr>
              <a:t>Δ</a:t>
            </a:r>
            <a:r>
              <a:rPr lang="en-US" sz="2000" b="1" i="1" dirty="0" smtClean="0">
                <a:latin typeface="Times New Roman" pitchFamily="18" charset="0"/>
                <a:cs typeface="Times New Roman" pitchFamily="18" charset="0"/>
              </a:rPr>
              <a:t>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of the excited state to ground state transition</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may drop to a lower energy level, transferring its energy to that field. A new photon created in this manner has the same </a:t>
            </a:r>
            <a:r>
              <a:rPr lang="en-US" sz="2000" dirty="0" smtClean="0">
                <a:solidFill>
                  <a:srgbClr val="6600FF"/>
                </a:solidFill>
                <a:latin typeface="Times New Roman" pitchFamily="18" charset="0"/>
                <a:cs typeface="Times New Roman" pitchFamily="18" charset="0"/>
              </a:rPr>
              <a:t>phase, frequency, polarization, and direction </a:t>
            </a:r>
            <a:r>
              <a:rPr lang="en-US" sz="2000" dirty="0" smtClean="0">
                <a:latin typeface="Times New Roman" pitchFamily="18" charset="0"/>
                <a:cs typeface="Times New Roman" pitchFamily="18" charset="0"/>
              </a:rPr>
              <a:t>of travel as the photons of the incident wave. The original photon is </a:t>
            </a:r>
            <a:r>
              <a:rPr lang="en-US" sz="2000" b="1" dirty="0" smtClean="0">
                <a:latin typeface="Times New Roman" pitchFamily="18" charset="0"/>
                <a:cs typeface="Times New Roman" pitchFamily="18" charset="0"/>
              </a:rPr>
              <a:t>not absorbed </a:t>
            </a:r>
            <a:r>
              <a:rPr lang="en-US" sz="2000" dirty="0" smtClean="0">
                <a:latin typeface="Times New Roman" pitchFamily="18" charset="0"/>
                <a:cs typeface="Times New Roman" pitchFamily="18" charset="0"/>
              </a:rPr>
              <a:t>by the atom, and so the result is two photons of the same frequency and the same phase and direction  (In other words, the two photons are </a:t>
            </a:r>
            <a:r>
              <a:rPr lang="en-US" sz="2000" dirty="0" smtClean="0">
                <a:latin typeface="Times New Roman" pitchFamily="18" charset="0"/>
                <a:cs typeface="Times New Roman" pitchFamily="18" charset="0"/>
                <a:hlinkClick r:id="rId2" tooltip="Coherence (physics)"/>
              </a:rPr>
              <a:t>coherent</a:t>
            </a:r>
            <a:r>
              <a:rPr lang="en-US" sz="2000" dirty="0" smtClean="0">
                <a:latin typeface="Times New Roman" pitchFamily="18" charset="0"/>
                <a:cs typeface="Times New Roman" pitchFamily="18" charset="0"/>
              </a:rPr>
              <a:t> ). This process is known as </a:t>
            </a:r>
            <a:r>
              <a:rPr lang="en-US" sz="2000" i="1" dirty="0" smtClean="0">
                <a:latin typeface="Times New Roman" pitchFamily="18" charset="0"/>
                <a:cs typeface="Times New Roman" pitchFamily="18" charset="0"/>
              </a:rPr>
              <a:t>stimulated emission.</a:t>
            </a:r>
            <a:r>
              <a:rPr lang="en-US" sz="2000" dirty="0" smtClean="0">
                <a:latin typeface="Times New Roman" pitchFamily="18" charset="0"/>
                <a:cs typeface="Times New Roman" pitchFamily="18" charset="0"/>
              </a:rPr>
              <a:t> It is this property that allows </a:t>
            </a:r>
            <a:r>
              <a:rPr lang="en-US" sz="2000" dirty="0" smtClean="0">
                <a:latin typeface="Times New Roman" pitchFamily="18" charset="0"/>
                <a:cs typeface="Times New Roman" pitchFamily="18" charset="0"/>
                <a:hlinkClick r:id="rId3" tooltip="Optical amplifier"/>
              </a:rPr>
              <a:t>optical amplification</a:t>
            </a:r>
            <a:r>
              <a:rPr lang="en-US" sz="2000" dirty="0" smtClean="0">
                <a:latin typeface="Times New Roman" pitchFamily="18" charset="0"/>
                <a:cs typeface="Times New Roman" pitchFamily="18" charset="0"/>
              </a:rPr>
              <a:t>, and the production of a laser system. . </a:t>
            </a:r>
            <a:endParaRPr lang="en-US" sz="2000" dirty="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4" cstate="print"/>
          <a:srcRect/>
          <a:stretch>
            <a:fillRect/>
          </a:stretch>
        </p:blipFill>
        <p:spPr bwMode="auto">
          <a:xfrm>
            <a:off x="3707904" y="3933056"/>
            <a:ext cx="5040560" cy="2592288"/>
          </a:xfrm>
          <a:prstGeom prst="rect">
            <a:avLst/>
          </a:prstGeom>
          <a:ln>
            <a:noFill/>
          </a:ln>
          <a:effectLst>
            <a:outerShdw blurRad="292100" dist="139700" dir="2700000" algn="tl" rotWithShape="0">
              <a:srgbClr val="333333">
                <a:alpha val="65000"/>
              </a:srgbClr>
            </a:outerShdw>
          </a:effectLst>
        </p:spPr>
      </p:pic>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latin typeface="Times New Roman" pitchFamily="18" charset="0"/>
              <a:cs typeface="Times New Roman" pitchFamily="18" charset="0"/>
            </a:endParaRPr>
          </a:p>
        </p:txBody>
      </p:sp>
      <p:sp>
        <p:nvSpPr>
          <p:cNvPr id="7" name="مستطيل 6"/>
          <p:cNvSpPr/>
          <p:nvPr/>
        </p:nvSpPr>
        <p:spPr>
          <a:xfrm>
            <a:off x="395536" y="260648"/>
            <a:ext cx="3568606"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smtClean="0">
                <a:solidFill>
                  <a:srgbClr val="FF0000"/>
                </a:solidFill>
                <a:latin typeface="Times New Roman" pitchFamily="18" charset="0"/>
                <a:cs typeface="Times New Roman" pitchFamily="18" charset="0"/>
              </a:rPr>
              <a:t>Stimulated emission : </a:t>
            </a:r>
            <a:endParaRPr lang="en-US" sz="2800" dirty="0"/>
          </a:p>
        </p:txBody>
      </p:sp>
      <p:sp>
        <p:nvSpPr>
          <p:cNvPr id="6" name="مستطيل 5"/>
          <p:cNvSpPr/>
          <p:nvPr/>
        </p:nvSpPr>
        <p:spPr>
          <a:xfrm>
            <a:off x="251520" y="4183920"/>
            <a:ext cx="3312368" cy="1938992"/>
          </a:xfrm>
          <a:prstGeom prst="rect">
            <a:avLst/>
          </a:prstGeom>
        </p:spPr>
        <p:txBody>
          <a:bodyPr wrap="square">
            <a:spAutoFit/>
          </a:bodyPr>
          <a:lstStyle/>
          <a:p>
            <a:pPr algn="l"/>
            <a:r>
              <a:rPr lang="en-US" sz="2000" dirty="0" smtClean="0">
                <a:latin typeface="Times New Roman" pitchFamily="18" charset="0"/>
                <a:cs typeface="Times New Roman" pitchFamily="18" charset="0"/>
              </a:rPr>
              <a:t>The rate at which stimulated emission occurs is proportional to the number of atoms </a:t>
            </a:r>
            <a:r>
              <a:rPr lang="en-US" sz="2000" i="1" dirty="0" smtClean="0">
                <a:latin typeface="Times New Roman" pitchFamily="18" charset="0"/>
                <a:cs typeface="Times New Roman" pitchFamily="18" charset="0"/>
              </a:rPr>
              <a:t>N</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in the excited state, and the radiation density of the light.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512" y="188640"/>
            <a:ext cx="8712968" cy="6408712"/>
          </a:xfrm>
          <a:prstGeom prst="rect">
            <a:avLst/>
          </a:prstGeom>
          <a:noFill/>
          <a:ln w="9525">
            <a:noFill/>
            <a:miter lim="800000"/>
            <a:headEnd/>
            <a:tailEnd/>
          </a:ln>
        </p:spPr>
      </p:pic>
      <p:sp>
        <p:nvSpPr>
          <p:cNvPr id="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1" y="188640"/>
            <a:ext cx="8640960" cy="6408712"/>
          </a:xfrm>
          <a:prstGeom prst="rect">
            <a:avLst/>
          </a:prstGeom>
          <a:noFill/>
          <a:ln w="9525">
            <a:noFill/>
            <a:miter lim="800000"/>
            <a:headEnd/>
            <a:tailEnd/>
          </a:ln>
        </p:spPr>
      </p:pic>
      <p:sp>
        <p:nvSpPr>
          <p:cNvPr id="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extLst>
      <p:ext uri="{BB962C8B-B14F-4D97-AF65-F5344CB8AC3E}">
        <p14:creationId xmlns="" xmlns:p14="http://schemas.microsoft.com/office/powerpoint/2010/main" val="2353873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1406"/>
            <a:ext cx="8280920" cy="212365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Laser physics </a:t>
            </a:r>
          </a:p>
          <a:p>
            <a:pPr algn="ct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and </a:t>
            </a:r>
          </a:p>
          <a:p>
            <a:pPr algn="ct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Principle of laser work</a:t>
            </a:r>
            <a:endPar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395536" y="908720"/>
            <a:ext cx="8280920" cy="4104456"/>
          </a:xfrm>
          <a:prstGeom prst="rect">
            <a:avLst/>
          </a:prstGeom>
          <a:ln>
            <a:noFill/>
          </a:ln>
          <a:effectLst>
            <a:outerShdw blurRad="292100" dist="139700" dir="2700000" algn="tl" rotWithShape="0">
              <a:srgbClr val="333333">
                <a:alpha val="65000"/>
              </a:srgbClr>
            </a:outerShdw>
          </a:effectLst>
        </p:spPr>
      </p:pic>
      <p:sp>
        <p:nvSpPr>
          <p:cNvPr id="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4" name="مستطيل 3"/>
          <p:cNvSpPr/>
          <p:nvPr/>
        </p:nvSpPr>
        <p:spPr>
          <a:xfrm>
            <a:off x="323528" y="5273913"/>
            <a:ext cx="8568952" cy="1323439"/>
          </a:xfrm>
          <a:prstGeom prst="rect">
            <a:avLst/>
          </a:prstGeom>
        </p:spPr>
        <p:txBody>
          <a:bodyPr wrap="square">
            <a:spAutoFit/>
          </a:bodyPr>
          <a:lstStyle/>
          <a:p>
            <a:pPr algn="l"/>
            <a:r>
              <a:rPr lang="en-US" sz="2000" dirty="0" smtClean="0">
                <a:latin typeface="Times New Roman" pitchFamily="18" charset="0"/>
                <a:cs typeface="Times New Roman" pitchFamily="18" charset="0"/>
              </a:rPr>
              <a:t>We saw that in a </a:t>
            </a:r>
            <a:r>
              <a:rPr lang="en-US" sz="2000" dirty="0" smtClean="0">
                <a:solidFill>
                  <a:srgbClr val="6600FF"/>
                </a:solidFill>
                <a:latin typeface="Times New Roman" pitchFamily="18" charset="0"/>
                <a:cs typeface="Times New Roman" pitchFamily="18" charset="0"/>
              </a:rPr>
              <a:t>thermal equilibrium :  </a:t>
            </a:r>
            <a:r>
              <a:rPr lang="en-US" sz="2000" b="1" dirty="0" smtClean="0">
                <a:latin typeface="Times New Roman" pitchFamily="18" charset="0"/>
                <a:cs typeface="Times New Roman" pitchFamily="18" charset="0"/>
              </a:rPr>
              <a:t>N1 &gt; N2 &gt; N3 &gt; N4 &gt; N5</a:t>
            </a:r>
          </a:p>
          <a:p>
            <a:pPr algn="l"/>
            <a:r>
              <a:rPr lang="en-US" sz="2000" dirty="0" smtClean="0">
                <a:latin typeface="Times New Roman" pitchFamily="18" charset="0"/>
                <a:cs typeface="Times New Roman" pitchFamily="18" charset="0"/>
              </a:rPr>
              <a:t>Thus, the population numbers of higher energy levels are smaller than the</a:t>
            </a:r>
          </a:p>
          <a:p>
            <a:pPr algn="l"/>
            <a:r>
              <a:rPr lang="en-US" sz="2000" dirty="0" smtClean="0">
                <a:latin typeface="Times New Roman" pitchFamily="18" charset="0"/>
                <a:cs typeface="Times New Roman" pitchFamily="18" charset="0"/>
              </a:rPr>
              <a:t>population numbers of lower ones. This situation is called "</a:t>
            </a:r>
            <a:r>
              <a:rPr lang="en-US" sz="2000" dirty="0" smtClean="0">
                <a:solidFill>
                  <a:srgbClr val="6600FF"/>
                </a:solidFill>
                <a:latin typeface="Times New Roman" pitchFamily="18" charset="0"/>
                <a:cs typeface="Times New Roman" pitchFamily="18" charset="0"/>
              </a:rPr>
              <a:t>Normal Population</a:t>
            </a:r>
            <a:r>
              <a:rPr lang="en-US" sz="2000" dirty="0" smtClean="0">
                <a:latin typeface="Times New Roman" pitchFamily="18" charset="0"/>
                <a:cs typeface="Times New Roman" pitchFamily="18" charset="0"/>
              </a:rPr>
              <a:t>“. and this is the normal state of the system.. </a:t>
            </a:r>
          </a:p>
        </p:txBody>
      </p:sp>
      <p:sp>
        <p:nvSpPr>
          <p:cNvPr id="6" name="مستطيل 5"/>
          <p:cNvSpPr/>
          <p:nvPr/>
        </p:nvSpPr>
        <p:spPr>
          <a:xfrm>
            <a:off x="395536" y="262574"/>
            <a:ext cx="8136904" cy="523220"/>
          </a:xfrm>
          <a:prstGeom prst="rect">
            <a:avLst/>
          </a:prstGeom>
          <a:solidFill>
            <a:schemeClr val="bg1"/>
          </a:solidFill>
        </p:spPr>
        <p:txBody>
          <a:bodyPr wrap="square">
            <a:spAutoFit/>
          </a:bodyPr>
          <a:lstStyle/>
          <a:p>
            <a:pPr lvl="0" algn="l" rtl="0" fontAlgn="base">
              <a:spcBef>
                <a:spcPct val="0"/>
              </a:spcBef>
              <a:spcAft>
                <a:spcPct val="0"/>
              </a:spcAft>
            </a:pPr>
            <a:r>
              <a:rPr lang="en-US" sz="2800" b="1" dirty="0" smtClean="0">
                <a:solidFill>
                  <a:srgbClr val="FF0000"/>
                </a:solidFill>
                <a:latin typeface="Times New Roman" pitchFamily="18" charset="0"/>
                <a:cs typeface="Times New Roman" pitchFamily="18" charset="0"/>
              </a:rPr>
              <a:t>Boltzmann distributions and thermal equilibrium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07504" y="732300"/>
            <a:ext cx="8676456" cy="5865052"/>
          </a:xfrm>
          <a:prstGeom prst="rect">
            <a:avLst/>
          </a:prstGeom>
          <a:blipFill>
            <a:blip r:embed="rId2" cstate="print"/>
            <a:tile tx="0" ty="0" sx="100000" sy="100000" flip="none" algn="tl"/>
          </a:blipFill>
          <a:ln w="9525">
            <a:noFill/>
            <a:miter lim="800000"/>
            <a:headEnd/>
            <a:tailEnd/>
          </a:ln>
          <a:effectLst/>
        </p:spPr>
        <p:txBody>
          <a:bodyPr vert="horz" wrap="square" lIns="253920" tIns="31740" rIns="0" bIns="15870" numCol="1" anchor="ctr" anchorCtr="0" compatLnSpc="1">
            <a:prstTxWarp prst="textNoShape">
              <a:avLst/>
            </a:prstTxWarp>
            <a:spAutoFit/>
          </a:bodyPr>
          <a:lstStyle/>
          <a:p>
            <a:pPr lvl="0" algn="l" rtl="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Assume there are a group of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atoms forming a</a:t>
            </a:r>
            <a:r>
              <a:rPr lang="en-US" dirty="0" smtClean="0">
                <a:solidFill>
                  <a:srgbClr val="002060"/>
                </a:solidFill>
                <a:latin typeface="Times New Roman" pitchFamily="18" charset="0"/>
                <a:cs typeface="Times New Roman" pitchFamily="18" charset="0"/>
              </a:rPr>
              <a:t> laser medium., </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each of which is capable of being in one of two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rPr>
              <a:t>energy</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states, either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346575" algn="l"/>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The </a:t>
            </a:r>
            <a:r>
              <a:rPr kumimoji="0" lang="en-US" b="1" i="1" u="none" strike="noStrike" cap="none" normalizeH="0" baseline="0" dirty="0" smtClean="0">
                <a:ln>
                  <a:noFill/>
                </a:ln>
                <a:solidFill>
                  <a:srgbClr val="FF0000"/>
                </a:solidFill>
                <a:effectLst/>
                <a:latin typeface="Times New Roman" pitchFamily="18" charset="0"/>
                <a:cs typeface="Times New Roman" pitchFamily="18" charset="0"/>
              </a:rPr>
              <a:t>ground state</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with energy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E</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or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The </a:t>
            </a:r>
            <a:r>
              <a:rPr kumimoji="0" lang="en-US" b="1" i="1" u="none" strike="noStrike" cap="none" normalizeH="0" baseline="0" dirty="0" smtClean="0">
                <a:ln>
                  <a:noFill/>
                </a:ln>
                <a:solidFill>
                  <a:srgbClr val="FF0000"/>
                </a:solidFill>
                <a:effectLst/>
                <a:latin typeface="Times New Roman" pitchFamily="18" charset="0"/>
                <a:cs typeface="Times New Roman" pitchFamily="18" charset="0"/>
              </a:rPr>
              <a:t>excited state</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with energy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E</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with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E</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&gt;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E</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The number of these atoms which are in the ground state is given by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and the number in the excited state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Since there are </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atoms in total,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The energy difference between the two states, given by</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determines the characteristic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hlinkClick r:id="rId3" tooltip="Frequency"/>
              </a:rPr>
              <a:t>frequency</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ν</a:t>
            </a:r>
            <a:r>
              <a:rPr kumimoji="0" lang="en-US" b="0" i="0" u="none" strike="noStrike" cap="none" normalizeH="0" baseline="-30000" dirty="0" smtClean="0">
                <a:ln>
                  <a:noFill/>
                </a:ln>
                <a:solidFill>
                  <a:srgbClr val="000000"/>
                </a:solidFill>
                <a:effectLst/>
                <a:latin typeface="Times New Roman" pitchFamily="18" charset="0"/>
                <a:cs typeface="Times New Roman" pitchFamily="18" charset="0"/>
              </a:rPr>
              <a:t>12</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of light which will interact with the atoms; This is given by the relation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                                                                                                h</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being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hlinkClick r:id="rId4" tooltip="Planck's constant"/>
              </a:rPr>
              <a:t>Planck's constant</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If the group of atoms is in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hlinkClick r:id="rId5" tooltip="Thermal equilibrium"/>
              </a:rPr>
              <a:t>thermal equilibrium</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it can be shown from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hlinkClick r:id="rId6" tooltip="Thermodynamics"/>
              </a:rPr>
              <a:t>thermodynamics</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that the ratio of the number of atoms in each state is given by the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hlinkClick r:id="rId7" tooltip="Boltzmann factor"/>
              </a:rPr>
              <a:t>Boltzmann factor</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p>
          <a:p>
            <a:pPr marL="457200" marR="0" lvl="1" indent="-457200" algn="l" defTabSz="914400" rtl="0" eaLnBrk="0" fontAlgn="base" latinLnBrk="0" hangingPunct="0">
              <a:lnSpc>
                <a:spcPct val="100000"/>
              </a:lnSpc>
              <a:spcBef>
                <a:spcPct val="0"/>
              </a:spcBef>
              <a:spcAft>
                <a:spcPct val="0"/>
              </a:spcAft>
              <a:buClrTx/>
              <a:buSzTx/>
              <a:buFontTx/>
              <a:buNone/>
              <a:tabLst/>
            </a:pPr>
            <a:endParaRPr lang="en-US" dirty="0" smtClean="0">
              <a:solidFill>
                <a:srgbClr val="000000"/>
              </a:solidFill>
              <a:latin typeface="Times New Roman" pitchFamily="18" charset="0"/>
              <a:cs typeface="Times New Roman"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Times New Roman" pitchFamily="18" charset="0"/>
              <a:cs typeface="Times New Roman"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Times New Roman" pitchFamily="18" charset="0"/>
              <a:cs typeface="Times New Roman" pitchFamily="18" charset="0"/>
            </a:endParaRPr>
          </a:p>
          <a:p>
            <a:pPr algn="l"/>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where </a:t>
            </a:r>
            <a:r>
              <a:rPr kumimoji="0" lang="en-US" b="1" i="1" u="none" strike="noStrike" cap="none" normalizeH="0" baseline="0" dirty="0" smtClean="0">
                <a:ln>
                  <a:noFill/>
                </a:ln>
                <a:solidFill>
                  <a:srgbClr val="000000"/>
                </a:solidFill>
                <a:effectLst/>
                <a:latin typeface="Times New Roman" pitchFamily="18" charset="0"/>
                <a:cs typeface="Times New Roman" pitchFamily="18" charset="0"/>
              </a:rPr>
              <a:t>T</a:t>
            </a:r>
            <a:r>
              <a:rPr kumimoji="0" lang="en-US"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is the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rPr>
              <a:t>thermodynamic temperature</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in </a:t>
            </a:r>
            <a:r>
              <a:rPr lang="en-US" dirty="0" err="1" smtClean="0">
                <a:solidFill>
                  <a:srgbClr val="000000"/>
                </a:solidFill>
                <a:latin typeface="Times New Roman" pitchFamily="18" charset="0"/>
                <a:cs typeface="Times New Roman" pitchFamily="18" charset="0"/>
              </a:rPr>
              <a:t>kelvins</a:t>
            </a:r>
            <a:r>
              <a:rPr lang="en-US" dirty="0" smtClean="0">
                <a:solidFill>
                  <a:srgbClr val="000000"/>
                </a:solidFill>
                <a:latin typeface="Times New Roman" pitchFamily="18" charset="0"/>
                <a:cs typeface="Times New Roman" pitchFamily="18" charset="0"/>
              </a:rPr>
              <a:t> (K) of </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the group of atoms, and </a:t>
            </a:r>
            <a:r>
              <a:rPr kumimoji="0" lang="en-US" b="1" i="1" u="none" strike="noStrike" cap="none" normalizeH="0" baseline="0" dirty="0" smtClean="0">
                <a:ln>
                  <a:noFill/>
                </a:ln>
                <a:solidFill>
                  <a:srgbClr val="000000"/>
                </a:solidFill>
                <a:effectLst/>
                <a:latin typeface="Times New Roman" pitchFamily="18" charset="0"/>
                <a:cs typeface="Times New Roman" pitchFamily="18" charset="0"/>
              </a:rPr>
              <a:t>k</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is </a:t>
            </a:r>
            <a:r>
              <a:rPr kumimoji="0" lang="en-US" b="0" i="0" u="none" strike="noStrike" cap="none" normalizeH="0" baseline="0" dirty="0" smtClean="0">
                <a:ln>
                  <a:noFill/>
                </a:ln>
                <a:solidFill>
                  <a:srgbClr val="0B0080"/>
                </a:solidFill>
                <a:effectLst/>
                <a:latin typeface="Times New Roman" pitchFamily="18" charset="0"/>
                <a:cs typeface="Times New Roman" pitchFamily="18" charset="0"/>
              </a:rPr>
              <a:t>Boltzmann's constant</a:t>
            </a:r>
            <a:r>
              <a:rPr lang="nb-NO" dirty="0" smtClean="0">
                <a:latin typeface="Times New Roman" pitchFamily="18" charset="0"/>
                <a:cs typeface="Times New Roman" pitchFamily="18" charset="0"/>
              </a:rPr>
              <a:t> = 1.38 ×10ˉ²³ [Joule/K]. : </a:t>
            </a:r>
          </a:p>
        </p:txBody>
      </p:sp>
      <p:sp>
        <p:nvSpPr>
          <p:cNvPr id="77827" name="AutoShape 3" descr="N_{1}+N_{2}=N"/>
          <p:cNvSpPr>
            <a:spLocks noChangeAspect="1" noChangeArrowheads="1"/>
          </p:cNvSpPr>
          <p:nvPr/>
        </p:nvSpPr>
        <p:spPr bwMode="auto">
          <a:xfrm>
            <a:off x="285750" y="-1666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8" name="AutoShape 4" descr="\Delta E_{{12}}=E_{2}-E_{1},"/>
          <p:cNvSpPr>
            <a:spLocks noChangeAspect="1" noChangeArrowheads="1"/>
          </p:cNvSpPr>
          <p:nvPr/>
        </p:nvSpPr>
        <p:spPr bwMode="auto">
          <a:xfrm>
            <a:off x="285750" y="1063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9" name="AutoShape 5" descr="E_{2}-E_{1}=\Delta E=h\nu _{{12}},"/>
          <p:cNvSpPr>
            <a:spLocks noChangeAspect="1" noChangeArrowheads="1"/>
          </p:cNvSpPr>
          <p:nvPr/>
        </p:nvSpPr>
        <p:spPr bwMode="auto">
          <a:xfrm>
            <a:off x="285750" y="3794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30" name="AutoShape 6" descr="{\frac  {N_{2}}{N_{1}}}=\exp {{\frac  {-(E_{2}-E_{1})}{kT}}},"/>
          <p:cNvSpPr>
            <a:spLocks noChangeAspect="1" noChangeArrowheads="1"/>
          </p:cNvSpPr>
          <p:nvPr/>
        </p:nvSpPr>
        <p:spPr bwMode="auto">
          <a:xfrm>
            <a:off x="285750" y="7889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7831" name="Picture 7"/>
          <p:cNvPicPr>
            <a:picLocks noChangeAspect="1" noChangeArrowheads="1"/>
          </p:cNvPicPr>
          <p:nvPr/>
        </p:nvPicPr>
        <p:blipFill>
          <a:blip r:embed="rId8" cstate="print"/>
          <a:srcRect/>
          <a:stretch>
            <a:fillRect/>
          </a:stretch>
        </p:blipFill>
        <p:spPr bwMode="auto">
          <a:xfrm>
            <a:off x="5364088" y="2276872"/>
            <a:ext cx="1571625" cy="36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832" name="Picture 8"/>
          <p:cNvPicPr>
            <a:picLocks noChangeAspect="1" noChangeArrowheads="1"/>
          </p:cNvPicPr>
          <p:nvPr/>
        </p:nvPicPr>
        <p:blipFill>
          <a:blip r:embed="rId9" cstate="print"/>
          <a:srcRect/>
          <a:stretch>
            <a:fillRect/>
          </a:stretch>
        </p:blipFill>
        <p:spPr bwMode="auto">
          <a:xfrm>
            <a:off x="5580112" y="2780928"/>
            <a:ext cx="1666875" cy="36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833" name="Picture 9"/>
          <p:cNvPicPr>
            <a:picLocks noChangeAspect="1" noChangeArrowheads="1"/>
          </p:cNvPicPr>
          <p:nvPr/>
        </p:nvPicPr>
        <p:blipFill>
          <a:blip r:embed="rId10" cstate="print"/>
          <a:srcRect/>
          <a:stretch>
            <a:fillRect/>
          </a:stretch>
        </p:blipFill>
        <p:spPr bwMode="auto">
          <a:xfrm>
            <a:off x="2699792" y="3645024"/>
            <a:ext cx="2152650" cy="649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834" name="Picture 10"/>
          <p:cNvPicPr>
            <a:picLocks noChangeAspect="1" noChangeArrowheads="1"/>
          </p:cNvPicPr>
          <p:nvPr/>
        </p:nvPicPr>
        <p:blipFill>
          <a:blip r:embed="rId11" cstate="print"/>
          <a:srcRect/>
          <a:stretch>
            <a:fillRect/>
          </a:stretch>
        </p:blipFill>
        <p:spPr bwMode="auto">
          <a:xfrm>
            <a:off x="1619672" y="5085184"/>
            <a:ext cx="2952328" cy="792088"/>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14" name="مستطيل 13"/>
          <p:cNvSpPr/>
          <p:nvPr/>
        </p:nvSpPr>
        <p:spPr>
          <a:xfrm>
            <a:off x="309549" y="241484"/>
            <a:ext cx="4118435" cy="523220"/>
          </a:xfrm>
          <a:prstGeom prst="rect">
            <a:avLst/>
          </a:prstGeom>
          <a:solidFill>
            <a:srgbClr val="FFFFCC"/>
          </a:solidFill>
          <a:ln>
            <a:solidFill>
              <a:srgbClr val="FF0000"/>
            </a:solidFill>
          </a:ln>
        </p:spPr>
        <p:txBody>
          <a:bodyPr wrap="none">
            <a:spAutoFit/>
          </a:bodyPr>
          <a:lstStyle/>
          <a:p>
            <a:r>
              <a:rPr lang="en-US" sz="2800" b="1" dirty="0" smtClean="0">
                <a:solidFill>
                  <a:srgbClr val="FF0000"/>
                </a:solidFill>
                <a:latin typeface="Times New Roman" pitchFamily="18" charset="0"/>
                <a:cs typeface="Times New Roman" pitchFamily="18" charset="0"/>
              </a:rPr>
              <a:t>Boltzmann distributions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372720"/>
            <a:ext cx="8784976" cy="3477875"/>
          </a:xfrm>
          <a:prstGeom prst="rect">
            <a:avLst/>
          </a:prstGeom>
        </p:spPr>
        <p:txBody>
          <a:bodyPr wrap="square">
            <a:spAutoFit/>
          </a:bodyPr>
          <a:lstStyle/>
          <a:p>
            <a:pPr algn="l"/>
            <a:r>
              <a:rPr lang="en-US" sz="2000" dirty="0" smtClean="0">
                <a:latin typeface="Times New Roman" pitchFamily="18" charset="0"/>
                <a:cs typeface="Times New Roman" pitchFamily="18" charset="0"/>
              </a:rPr>
              <a:t>When in </a:t>
            </a:r>
            <a:r>
              <a:rPr lang="en-US" sz="2000" dirty="0" smtClean="0">
                <a:solidFill>
                  <a:srgbClr val="6600FF"/>
                </a:solidFill>
                <a:latin typeface="Times New Roman" pitchFamily="18" charset="0"/>
                <a:cs typeface="Times New Roman" pitchFamily="18" charset="0"/>
              </a:rPr>
              <a:t>thermal equilibrium</a:t>
            </a:r>
            <a:r>
              <a:rPr lang="en-US" sz="2000" dirty="0" smtClean="0">
                <a:latin typeface="Times New Roman" pitchFamily="18" charset="0"/>
                <a:cs typeface="Times New Roman" pitchFamily="18" charset="0"/>
              </a:rPr>
              <a:t>, then, it is seen that the lower energy state is </a:t>
            </a:r>
            <a:r>
              <a:rPr lang="en-US" sz="2000" b="1" dirty="0" smtClean="0">
                <a:latin typeface="Times New Roman" pitchFamily="18" charset="0"/>
                <a:cs typeface="Times New Roman" pitchFamily="18" charset="0"/>
              </a:rPr>
              <a:t>more </a:t>
            </a:r>
          </a:p>
          <a:p>
            <a:pPr algn="l"/>
            <a:r>
              <a:rPr lang="en-US" sz="2000" b="1" dirty="0" smtClean="0">
                <a:latin typeface="Times New Roman" pitchFamily="18" charset="0"/>
                <a:cs typeface="Times New Roman" pitchFamily="18" charset="0"/>
              </a:rPr>
              <a:t>populated</a:t>
            </a:r>
            <a:r>
              <a:rPr lang="en-US" sz="2000" dirty="0" smtClean="0">
                <a:latin typeface="Times New Roman" pitchFamily="18" charset="0"/>
                <a:cs typeface="Times New Roman" pitchFamily="18" charset="0"/>
              </a:rPr>
              <a:t> than the higher energy state, and this is the </a:t>
            </a:r>
            <a:r>
              <a:rPr lang="en-US" sz="2000" u="sng" dirty="0" smtClean="0">
                <a:latin typeface="Times New Roman" pitchFamily="18" charset="0"/>
                <a:cs typeface="Times New Roman" pitchFamily="18" charset="0"/>
              </a:rPr>
              <a:t>normal state of the system</a:t>
            </a:r>
            <a:r>
              <a:rPr lang="en-US" sz="2000" dirty="0" smtClean="0">
                <a:latin typeface="Times New Roman" pitchFamily="18" charset="0"/>
                <a:cs typeface="Times New Roman" pitchFamily="18" charset="0"/>
              </a:rPr>
              <a:t>. </a:t>
            </a:r>
          </a:p>
          <a:p>
            <a:pPr algn="l"/>
            <a:endParaRPr lang="en-US" sz="2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As </a:t>
            </a:r>
            <a:r>
              <a:rPr lang="en-US" sz="2000" b="1" i="1" dirty="0" smtClean="0">
                <a:solidFill>
                  <a:srgbClr val="FF0000"/>
                </a:solidFill>
                <a:latin typeface="Times New Roman" pitchFamily="18" charset="0"/>
                <a:cs typeface="Times New Roman" pitchFamily="18" charset="0"/>
              </a:rPr>
              <a:t>T</a:t>
            </a:r>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increases, the number of electrons in the high-energy state (</a:t>
            </a:r>
            <a:r>
              <a:rPr lang="en-US" sz="2000" i="1" dirty="0" smtClean="0">
                <a:solidFill>
                  <a:srgbClr val="FF0000"/>
                </a:solidFill>
                <a:latin typeface="Times New Roman" pitchFamily="18" charset="0"/>
                <a:cs typeface="Times New Roman" pitchFamily="18" charset="0"/>
              </a:rPr>
              <a:t>N</a:t>
            </a:r>
            <a:r>
              <a:rPr lang="en-US" sz="2000" baseline="-25000" dirty="0" smtClean="0">
                <a:solidFill>
                  <a:srgbClr val="FF0000"/>
                </a:solidFill>
                <a:latin typeface="Times New Roman" pitchFamily="18" charset="0"/>
                <a:cs typeface="Times New Roman" pitchFamily="18" charset="0"/>
              </a:rPr>
              <a:t>2</a:t>
            </a:r>
            <a:r>
              <a:rPr lang="en-US" sz="2000" dirty="0" smtClean="0">
                <a:latin typeface="Times New Roman" pitchFamily="18" charset="0"/>
                <a:cs typeface="Times New Roman" pitchFamily="18" charset="0"/>
              </a:rPr>
              <a:t>) increases, </a:t>
            </a:r>
            <a:r>
              <a:rPr lang="en-US" sz="2000" dirty="0" smtClean="0">
                <a:solidFill>
                  <a:srgbClr val="6600FF"/>
                </a:solidFill>
                <a:latin typeface="Times New Roman" pitchFamily="18" charset="0"/>
                <a:cs typeface="Times New Roman" pitchFamily="18" charset="0"/>
              </a:rPr>
              <a:t>but </a:t>
            </a:r>
            <a:r>
              <a:rPr lang="en-US" sz="2000" i="1" dirty="0" smtClean="0">
                <a:solidFill>
                  <a:srgbClr val="6600FF"/>
                </a:solidFill>
                <a:latin typeface="Times New Roman" pitchFamily="18" charset="0"/>
                <a:cs typeface="Times New Roman" pitchFamily="18" charset="0"/>
              </a:rPr>
              <a:t>N</a:t>
            </a:r>
            <a:r>
              <a:rPr lang="en-US" sz="2000" baseline="-25000" dirty="0" smtClean="0">
                <a:solidFill>
                  <a:srgbClr val="6600FF"/>
                </a:solidFill>
                <a:latin typeface="Times New Roman" pitchFamily="18" charset="0"/>
                <a:cs typeface="Times New Roman" pitchFamily="18" charset="0"/>
              </a:rPr>
              <a:t>2</a:t>
            </a:r>
            <a:r>
              <a:rPr lang="en-US" sz="2000" dirty="0" smtClean="0">
                <a:solidFill>
                  <a:srgbClr val="6600FF"/>
                </a:solidFill>
                <a:latin typeface="Times New Roman" pitchFamily="18" charset="0"/>
                <a:cs typeface="Times New Roman" pitchFamily="18" charset="0"/>
              </a:rPr>
              <a:t> never exceeds </a:t>
            </a:r>
            <a:r>
              <a:rPr lang="en-US" sz="2000" i="1" dirty="0" smtClean="0">
                <a:solidFill>
                  <a:srgbClr val="6600FF"/>
                </a:solidFill>
                <a:latin typeface="Times New Roman" pitchFamily="18" charset="0"/>
                <a:cs typeface="Times New Roman" pitchFamily="18" charset="0"/>
              </a:rPr>
              <a:t>N</a:t>
            </a:r>
            <a:r>
              <a:rPr lang="en-US" sz="2000" baseline="-25000" dirty="0" smtClean="0">
                <a:solidFill>
                  <a:srgbClr val="6600FF"/>
                </a:solidFill>
                <a:latin typeface="Times New Roman" pitchFamily="18" charset="0"/>
                <a:cs typeface="Times New Roman" pitchFamily="18" charset="0"/>
              </a:rPr>
              <a:t>1</a:t>
            </a:r>
            <a:r>
              <a:rPr lang="en-US" sz="2000" dirty="0" smtClean="0">
                <a:latin typeface="Times New Roman" pitchFamily="18" charset="0"/>
                <a:cs typeface="Times New Roman" pitchFamily="18" charset="0"/>
              </a:rPr>
              <a:t> for a system at thermal equilibrium; rather, at </a:t>
            </a:r>
            <a:r>
              <a:rPr lang="en-US" sz="2000" u="sng" dirty="0" smtClean="0">
                <a:latin typeface="Times New Roman" pitchFamily="18" charset="0"/>
                <a:cs typeface="Times New Roman" pitchFamily="18" charset="0"/>
              </a:rPr>
              <a:t>infinite temperature</a:t>
            </a:r>
            <a:r>
              <a:rPr lang="en-US" sz="2000" dirty="0" smtClean="0">
                <a:latin typeface="Times New Roman" pitchFamily="18" charset="0"/>
                <a:cs typeface="Times New Roman" pitchFamily="18" charset="0"/>
              </a:rPr>
              <a:t>, </a:t>
            </a:r>
            <a:r>
              <a:rPr lang="en-US" sz="2000" dirty="0" smtClean="0">
                <a:solidFill>
                  <a:srgbClr val="3333FF"/>
                </a:solidFill>
                <a:latin typeface="Times New Roman" pitchFamily="18" charset="0"/>
                <a:cs typeface="Times New Roman" pitchFamily="18" charset="0"/>
              </a:rPr>
              <a:t>the populations </a:t>
            </a:r>
            <a:r>
              <a:rPr lang="en-US" sz="2000" i="1" dirty="0" smtClean="0">
                <a:solidFill>
                  <a:srgbClr val="3333FF"/>
                </a:solidFill>
                <a:latin typeface="Times New Roman" pitchFamily="18" charset="0"/>
                <a:cs typeface="Times New Roman" pitchFamily="18" charset="0"/>
              </a:rPr>
              <a:t>N</a:t>
            </a:r>
            <a:r>
              <a:rPr lang="en-US" sz="2000" baseline="-25000" dirty="0" smtClean="0">
                <a:solidFill>
                  <a:srgbClr val="3333FF"/>
                </a:solidFill>
                <a:latin typeface="Times New Roman" pitchFamily="18" charset="0"/>
                <a:cs typeface="Times New Roman" pitchFamily="18" charset="0"/>
              </a:rPr>
              <a:t>2</a:t>
            </a:r>
            <a:r>
              <a:rPr lang="en-US" sz="2000" dirty="0" smtClean="0">
                <a:solidFill>
                  <a:srgbClr val="3333FF"/>
                </a:solidFill>
                <a:latin typeface="Times New Roman" pitchFamily="18" charset="0"/>
                <a:cs typeface="Times New Roman" pitchFamily="18" charset="0"/>
              </a:rPr>
              <a:t> and </a:t>
            </a:r>
            <a:r>
              <a:rPr lang="en-US" sz="2000" i="1" dirty="0" smtClean="0">
                <a:solidFill>
                  <a:srgbClr val="3333FF"/>
                </a:solidFill>
                <a:latin typeface="Times New Roman" pitchFamily="18" charset="0"/>
                <a:cs typeface="Times New Roman" pitchFamily="18" charset="0"/>
              </a:rPr>
              <a:t>N</a:t>
            </a:r>
            <a:r>
              <a:rPr lang="en-US" sz="2000" baseline="-25000" dirty="0" smtClean="0">
                <a:solidFill>
                  <a:srgbClr val="3333FF"/>
                </a:solidFill>
                <a:latin typeface="Times New Roman" pitchFamily="18" charset="0"/>
                <a:cs typeface="Times New Roman" pitchFamily="18" charset="0"/>
              </a:rPr>
              <a:t>1</a:t>
            </a:r>
            <a:r>
              <a:rPr lang="en-US" sz="2000" dirty="0" smtClean="0">
                <a:solidFill>
                  <a:srgbClr val="3333FF"/>
                </a:solidFill>
                <a:latin typeface="Times New Roman" pitchFamily="18" charset="0"/>
                <a:cs typeface="Times New Roman" pitchFamily="18" charset="0"/>
              </a:rPr>
              <a:t> become equal</a:t>
            </a:r>
            <a:r>
              <a:rPr lang="en-US" sz="2000" dirty="0" smtClean="0">
                <a:latin typeface="Times New Roman" pitchFamily="18" charset="0"/>
                <a:cs typeface="Times New Roman" pitchFamily="18" charset="0"/>
              </a:rPr>
              <a:t>. </a:t>
            </a:r>
          </a:p>
          <a:p>
            <a:pPr algn="l"/>
            <a:endParaRPr lang="en-US" sz="2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In other words, a </a:t>
            </a:r>
            <a:r>
              <a:rPr lang="en-US" sz="2000" dirty="0" smtClean="0">
                <a:solidFill>
                  <a:srgbClr val="6600FF"/>
                </a:solidFill>
                <a:latin typeface="Times New Roman" pitchFamily="18" charset="0"/>
                <a:cs typeface="Times New Roman" pitchFamily="18" charset="0"/>
              </a:rPr>
              <a:t>population inversion (</a:t>
            </a:r>
            <a:r>
              <a:rPr lang="en-US" sz="2000" i="1" dirty="0" smtClean="0">
                <a:solidFill>
                  <a:srgbClr val="6600FF"/>
                </a:solidFill>
                <a:latin typeface="Times New Roman" pitchFamily="18" charset="0"/>
                <a:cs typeface="Times New Roman" pitchFamily="18" charset="0"/>
              </a:rPr>
              <a:t>N</a:t>
            </a:r>
            <a:r>
              <a:rPr lang="en-US" sz="2000" baseline="-25000" dirty="0" smtClean="0">
                <a:solidFill>
                  <a:srgbClr val="6600FF"/>
                </a:solidFill>
                <a:latin typeface="Times New Roman" pitchFamily="18" charset="0"/>
                <a:cs typeface="Times New Roman" pitchFamily="18" charset="0"/>
              </a:rPr>
              <a:t>2</a:t>
            </a:r>
            <a:r>
              <a:rPr lang="en-US" sz="2000" dirty="0" smtClean="0">
                <a:solidFill>
                  <a:srgbClr val="6600FF"/>
                </a:solidFill>
                <a:latin typeface="Times New Roman" pitchFamily="18" charset="0"/>
                <a:cs typeface="Times New Roman" pitchFamily="18" charset="0"/>
              </a:rPr>
              <a:t>/</a:t>
            </a:r>
            <a:r>
              <a:rPr lang="en-US" sz="2000" i="1" dirty="0" smtClean="0">
                <a:solidFill>
                  <a:srgbClr val="6600FF"/>
                </a:solidFill>
                <a:latin typeface="Times New Roman" pitchFamily="18" charset="0"/>
                <a:cs typeface="Times New Roman" pitchFamily="18" charset="0"/>
              </a:rPr>
              <a:t>N</a:t>
            </a:r>
            <a:r>
              <a:rPr lang="en-US" sz="2000" baseline="-25000" dirty="0" smtClean="0">
                <a:solidFill>
                  <a:srgbClr val="6600FF"/>
                </a:solidFill>
                <a:latin typeface="Times New Roman" pitchFamily="18" charset="0"/>
                <a:cs typeface="Times New Roman" pitchFamily="18" charset="0"/>
              </a:rPr>
              <a:t>1</a:t>
            </a:r>
            <a:r>
              <a:rPr lang="en-US" sz="2000" dirty="0" smtClean="0">
                <a:solidFill>
                  <a:srgbClr val="6600FF"/>
                </a:solidFill>
                <a:latin typeface="Times New Roman" pitchFamily="18" charset="0"/>
                <a:cs typeface="Times New Roman" pitchFamily="18" charset="0"/>
              </a:rPr>
              <a:t> &gt; 1) can never exist for a system at thermal equilibrium</a:t>
            </a:r>
            <a:r>
              <a:rPr lang="en-US" sz="2000" dirty="0" smtClean="0">
                <a:latin typeface="Times New Roman" pitchFamily="18" charset="0"/>
                <a:cs typeface="Times New Roman" pitchFamily="18" charset="0"/>
              </a:rPr>
              <a:t>. </a:t>
            </a:r>
          </a:p>
          <a:p>
            <a:pPr algn="l"/>
            <a:r>
              <a:rPr lang="en-US" sz="2000" dirty="0" smtClean="0">
                <a:latin typeface="Times New Roman" pitchFamily="18" charset="0"/>
                <a:cs typeface="Times New Roman" pitchFamily="18" charset="0"/>
              </a:rPr>
              <a:t>To achieve </a:t>
            </a:r>
            <a:r>
              <a:rPr lang="en-US" sz="2000" b="1" dirty="0" smtClean="0">
                <a:solidFill>
                  <a:srgbClr val="FF0000"/>
                </a:solidFill>
                <a:latin typeface="Times New Roman" pitchFamily="18" charset="0"/>
                <a:cs typeface="Times New Roman" pitchFamily="18" charset="0"/>
              </a:rPr>
              <a:t>population inversion </a:t>
            </a:r>
            <a:r>
              <a:rPr lang="en-US" sz="2000" dirty="0" smtClean="0">
                <a:latin typeface="Times New Roman" pitchFamily="18" charset="0"/>
                <a:cs typeface="Times New Roman" pitchFamily="18" charset="0"/>
              </a:rPr>
              <a:t>therefore requires pushing the system into a non-equilibrated state.</a:t>
            </a:r>
            <a:endParaRPr lang="en-US" sz="2000" dirty="0">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5" name="مستطيل 4"/>
          <p:cNvSpPr/>
          <p:nvPr/>
        </p:nvSpPr>
        <p:spPr>
          <a:xfrm>
            <a:off x="251520" y="3702511"/>
            <a:ext cx="8496944" cy="2400657"/>
          </a:xfrm>
          <a:prstGeom prst="rect">
            <a:avLst/>
          </a:prstGeom>
        </p:spPr>
        <p:txBody>
          <a:bodyPr wrap="square">
            <a:spAutoFit/>
          </a:bodyPr>
          <a:lstStyle/>
          <a:p>
            <a:pPr algn="l"/>
            <a:r>
              <a:rPr lang="en-US" sz="2000" dirty="0" smtClean="0">
                <a:latin typeface="Times New Roman" pitchFamily="18" charset="0"/>
                <a:cs typeface="Times New Roman" pitchFamily="18" charset="0"/>
              </a:rPr>
              <a:t>We may calculate the ratio of the populations of the two states at room temperature (</a:t>
            </a:r>
            <a:r>
              <a:rPr lang="en-US" sz="2000" i="1"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 300 </a:t>
            </a:r>
            <a:r>
              <a:rPr lang="en-US" sz="2000" dirty="0" smtClean="0">
                <a:latin typeface="Times New Roman" pitchFamily="18" charset="0"/>
                <a:cs typeface="Times New Roman" pitchFamily="18" charset="0"/>
                <a:hlinkClick r:id="rId2" tooltip="Kelvin"/>
              </a:rPr>
              <a:t>K</a:t>
            </a:r>
            <a:r>
              <a:rPr lang="en-US" sz="2000" dirty="0" smtClean="0">
                <a:latin typeface="Times New Roman" pitchFamily="18" charset="0"/>
                <a:cs typeface="Times New Roman" pitchFamily="18" charset="0"/>
              </a:rPr>
              <a:t>) for an energy difference Δ</a:t>
            </a:r>
            <a:r>
              <a:rPr lang="en-US" sz="2000" i="1"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that corresponds to light of a frequency corresponding to visible light (ν ≈ 5×10</a:t>
            </a:r>
            <a:r>
              <a:rPr lang="en-US" sz="2000" baseline="30000" dirty="0" smtClean="0">
                <a:latin typeface="Times New Roman" pitchFamily="18" charset="0"/>
                <a:cs typeface="Times New Roman" pitchFamily="18" charset="0"/>
              </a:rPr>
              <a:t>14</a:t>
            </a:r>
            <a:r>
              <a:rPr lang="en-US" sz="2000" dirty="0" smtClean="0">
                <a:latin typeface="Times New Roman" pitchFamily="18" charset="0"/>
                <a:cs typeface="Times New Roman" pitchFamily="18" charset="0"/>
              </a:rPr>
              <a:t> Hz). </a:t>
            </a:r>
          </a:p>
          <a:p>
            <a:pPr algn="l"/>
            <a:endParaRPr lang="en-US" sz="1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In this case  Δ</a:t>
            </a:r>
            <a:r>
              <a:rPr lang="en-US" sz="2000" i="1"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E</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E</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 </a:t>
            </a:r>
            <a:r>
              <a:rPr lang="en-US" sz="2000" dirty="0" smtClean="0">
                <a:solidFill>
                  <a:srgbClr val="FF0000"/>
                </a:solidFill>
                <a:latin typeface="Times New Roman" pitchFamily="18" charset="0"/>
                <a:cs typeface="Times New Roman" pitchFamily="18" charset="0"/>
              </a:rPr>
              <a:t>2.07 </a:t>
            </a:r>
            <a:r>
              <a:rPr lang="en-US" sz="2000" dirty="0" err="1" smtClean="0">
                <a:solidFill>
                  <a:srgbClr val="FF0000"/>
                </a:solidFill>
                <a:latin typeface="Times New Roman" pitchFamily="18" charset="0"/>
                <a:cs typeface="Times New Roman" pitchFamily="18" charset="0"/>
              </a:rPr>
              <a:t>eV</a:t>
            </a:r>
            <a:r>
              <a:rPr lang="en-US" sz="2000" dirty="0" smtClean="0">
                <a:latin typeface="Times New Roman" pitchFamily="18" charset="0"/>
                <a:cs typeface="Times New Roman" pitchFamily="18" charset="0"/>
              </a:rPr>
              <a:t>, and  </a:t>
            </a:r>
            <a:r>
              <a:rPr lang="en-US" sz="2000" i="1" dirty="0" err="1" smtClean="0">
                <a:latin typeface="Times New Roman" pitchFamily="18" charset="0"/>
                <a:cs typeface="Times New Roman" pitchFamily="18" charset="0"/>
              </a:rPr>
              <a:t>kT</a:t>
            </a:r>
            <a:r>
              <a:rPr lang="en-US" sz="2000" dirty="0" smtClean="0">
                <a:latin typeface="Times New Roman" pitchFamily="18" charset="0"/>
                <a:cs typeface="Times New Roman" pitchFamily="18" charset="0"/>
              </a:rPr>
              <a:t> ≈ </a:t>
            </a:r>
            <a:r>
              <a:rPr lang="en-US" sz="2000" dirty="0" smtClean="0">
                <a:solidFill>
                  <a:srgbClr val="FF0000"/>
                </a:solidFill>
                <a:latin typeface="Times New Roman" pitchFamily="18" charset="0"/>
                <a:cs typeface="Times New Roman" pitchFamily="18" charset="0"/>
              </a:rPr>
              <a:t>0.026 </a:t>
            </a:r>
            <a:r>
              <a:rPr lang="en-US" sz="2000" dirty="0" err="1" smtClean="0">
                <a:solidFill>
                  <a:srgbClr val="FF0000"/>
                </a:solidFill>
                <a:latin typeface="Times New Roman" pitchFamily="18" charset="0"/>
                <a:cs typeface="Times New Roman" pitchFamily="18" charset="0"/>
              </a:rPr>
              <a:t>eV</a:t>
            </a:r>
            <a:r>
              <a:rPr lang="en-US" sz="2000" dirty="0" smtClean="0">
                <a:latin typeface="Times New Roman" pitchFamily="18" charset="0"/>
                <a:cs typeface="Times New Roman" pitchFamily="18" charset="0"/>
              </a:rPr>
              <a:t>.  Since </a:t>
            </a:r>
            <a:r>
              <a:rPr lang="en-US" sz="2000" i="1" dirty="0" smtClean="0">
                <a:latin typeface="Times New Roman" pitchFamily="18" charset="0"/>
                <a:cs typeface="Times New Roman" pitchFamily="18" charset="0"/>
              </a:rPr>
              <a:t>E</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E</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 </a:t>
            </a:r>
            <a:r>
              <a:rPr lang="en-US" sz="2000" i="1" dirty="0" err="1" smtClean="0">
                <a:latin typeface="Times New Roman" pitchFamily="18" charset="0"/>
                <a:cs typeface="Times New Roman" pitchFamily="18" charset="0"/>
              </a:rPr>
              <a:t>kT</a:t>
            </a:r>
            <a:r>
              <a:rPr lang="en-US" sz="2000" dirty="0" smtClean="0">
                <a:latin typeface="Times New Roman" pitchFamily="18" charset="0"/>
                <a:cs typeface="Times New Roman" pitchFamily="18" charset="0"/>
              </a:rPr>
              <a:t>, it follows that the argument of the exponential in the equation above is a large negative number, and as such </a:t>
            </a:r>
            <a:r>
              <a:rPr lang="en-US" sz="2000" i="1" dirty="0" smtClean="0">
                <a:solidFill>
                  <a:srgbClr val="3333FF"/>
                </a:solidFill>
                <a:latin typeface="Times New Roman" pitchFamily="18" charset="0"/>
                <a:cs typeface="Times New Roman" pitchFamily="18" charset="0"/>
              </a:rPr>
              <a:t>N</a:t>
            </a:r>
            <a:r>
              <a:rPr lang="en-US" sz="2000" baseline="-25000" dirty="0" smtClean="0">
                <a:solidFill>
                  <a:srgbClr val="3333FF"/>
                </a:solidFill>
                <a:latin typeface="Times New Roman" pitchFamily="18" charset="0"/>
                <a:cs typeface="Times New Roman" pitchFamily="18" charset="0"/>
              </a:rPr>
              <a:t>2</a:t>
            </a:r>
            <a:r>
              <a:rPr lang="en-US" sz="2000" dirty="0" smtClean="0">
                <a:solidFill>
                  <a:srgbClr val="3333FF"/>
                </a:solidFill>
                <a:latin typeface="Times New Roman" pitchFamily="18" charset="0"/>
                <a:cs typeface="Times New Roman" pitchFamily="18" charset="0"/>
              </a:rPr>
              <a:t>/</a:t>
            </a:r>
            <a:r>
              <a:rPr lang="en-US" sz="2000" i="1" dirty="0" smtClean="0">
                <a:solidFill>
                  <a:srgbClr val="3333FF"/>
                </a:solidFill>
                <a:latin typeface="Times New Roman" pitchFamily="18" charset="0"/>
                <a:cs typeface="Times New Roman" pitchFamily="18" charset="0"/>
              </a:rPr>
              <a:t>N</a:t>
            </a:r>
            <a:r>
              <a:rPr lang="en-US" sz="2000" baseline="-25000" dirty="0" smtClean="0">
                <a:solidFill>
                  <a:srgbClr val="3333FF"/>
                </a:solidFill>
                <a:latin typeface="Times New Roman" pitchFamily="18" charset="0"/>
                <a:cs typeface="Times New Roman" pitchFamily="18" charset="0"/>
              </a:rPr>
              <a:t>1</a:t>
            </a:r>
            <a:r>
              <a:rPr lang="en-US" sz="2000" dirty="0" smtClean="0">
                <a:solidFill>
                  <a:srgbClr val="3333FF"/>
                </a:solidFill>
                <a:latin typeface="Times New Roman" pitchFamily="18" charset="0"/>
                <a:cs typeface="Times New Roman" pitchFamily="18" charset="0"/>
              </a:rPr>
              <a:t> is vanishingly small</a:t>
            </a:r>
            <a:r>
              <a:rPr lang="en-US" sz="2000" dirty="0" smtClean="0">
                <a:latin typeface="Times New Roman" pitchFamily="18" charset="0"/>
                <a:cs typeface="Times New Roman" pitchFamily="18" charset="0"/>
              </a:rPr>
              <a:t>; i.e</a:t>
            </a:r>
            <a:r>
              <a:rPr lang="en-US" sz="2000" dirty="0" smtClean="0">
                <a:solidFill>
                  <a:srgbClr val="3333FF"/>
                </a:solidFill>
                <a:latin typeface="Times New Roman" pitchFamily="18" charset="0"/>
                <a:cs typeface="Times New Roman" pitchFamily="18" charset="0"/>
              </a:rPr>
              <a:t>., there are almost no </a:t>
            </a:r>
          </a:p>
          <a:p>
            <a:pPr algn="l"/>
            <a:r>
              <a:rPr lang="en-US" sz="2000" dirty="0" smtClean="0">
                <a:solidFill>
                  <a:srgbClr val="3333FF"/>
                </a:solidFill>
                <a:latin typeface="Times New Roman" pitchFamily="18" charset="0"/>
                <a:cs typeface="Times New Roman" pitchFamily="18" charset="0"/>
              </a:rPr>
              <a:t>atoms in the excited state</a:t>
            </a:r>
            <a:r>
              <a:rPr lang="en-US" sz="20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357158" y="357166"/>
            <a:ext cx="5072098"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6" name="مستطيل 5"/>
          <p:cNvSpPr/>
          <p:nvPr/>
        </p:nvSpPr>
        <p:spPr>
          <a:xfrm>
            <a:off x="571472" y="5572140"/>
            <a:ext cx="4357718" cy="830997"/>
          </a:xfrm>
          <a:prstGeom prst="rect">
            <a:avLst/>
          </a:prstGeom>
        </p:spPr>
        <p:txBody>
          <a:bodyPr wrap="square">
            <a:spAutoFit/>
          </a:bodyPr>
          <a:lstStyle/>
          <a:p>
            <a:pPr algn="l"/>
            <a:r>
              <a:rPr lang="en-US" sz="2400" dirty="0" smtClean="0">
                <a:latin typeface="Times New Roman" pitchFamily="18" charset="0"/>
                <a:cs typeface="Times New Roman" pitchFamily="18" charset="0"/>
              </a:rPr>
              <a:t>absolute zero (0 </a:t>
            </a:r>
            <a:r>
              <a:rPr lang="en-US" sz="2400" b="1" dirty="0" smtClean="0">
                <a:solidFill>
                  <a:srgbClr val="6600FF"/>
                </a:solidFill>
                <a:latin typeface="Times New Roman" pitchFamily="18" charset="0"/>
                <a:cs typeface="Times New Roman" pitchFamily="18" charset="0"/>
              </a:rPr>
              <a:t>K</a:t>
            </a:r>
            <a:r>
              <a:rPr lang="en-US" sz="2400" dirty="0" smtClean="0">
                <a:latin typeface="Times New Roman" pitchFamily="18" charset="0"/>
                <a:cs typeface="Times New Roman" pitchFamily="18" charset="0"/>
              </a:rPr>
              <a:t>) equivalent to −273.15 </a:t>
            </a:r>
            <a:r>
              <a:rPr lang="en-US" sz="2400" b="1" dirty="0" smtClean="0">
                <a:solidFill>
                  <a:srgbClr val="6600FF"/>
                </a:solidFill>
                <a:latin typeface="Times New Roman" pitchFamily="18" charset="0"/>
                <a:cs typeface="Times New Roman" pitchFamily="18" charset="0"/>
              </a:rPr>
              <a:t>°C</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and (</a:t>
            </a:r>
            <a:r>
              <a:rPr lang="en-US" sz="2400" dirty="0" smtClean="0">
                <a:latin typeface="Times New Roman" pitchFamily="18" charset="0"/>
                <a:cs typeface="Times New Roman" pitchFamily="18" charset="0"/>
              </a:rPr>
              <a:t>−459.67 </a:t>
            </a:r>
            <a:r>
              <a:rPr lang="en-US" sz="2400" b="1" dirty="0" smtClean="0">
                <a:solidFill>
                  <a:srgbClr val="6600FF"/>
                </a:solidFill>
                <a:latin typeface="Times New Roman" pitchFamily="18" charset="0"/>
                <a:cs typeface="Times New Roman" pitchFamily="18" charset="0"/>
              </a:rPr>
              <a:t>°F</a:t>
            </a:r>
            <a:r>
              <a:rPr lang="en-US" sz="2400" dirty="0" smtClean="0">
                <a:latin typeface="Times New Roman" pitchFamily="18" charset="0"/>
                <a:cs typeface="Times New Roman" pitchFamily="18" charset="0"/>
              </a:rPr>
              <a:t>).</a:t>
            </a:r>
            <a:endParaRPr lang="ar-SA" sz="2400" dirty="0">
              <a:latin typeface="Times New Roman" pitchFamily="18" charset="0"/>
              <a:cs typeface="Times New Roman" pitchFamily="18" charset="0"/>
            </a:endParaRPr>
          </a:p>
        </p:txBody>
      </p:sp>
      <p:pic>
        <p:nvPicPr>
          <p:cNvPr id="61443" name="Picture 3"/>
          <p:cNvPicPr>
            <a:picLocks noChangeAspect="1" noChangeArrowheads="1"/>
          </p:cNvPicPr>
          <p:nvPr/>
        </p:nvPicPr>
        <p:blipFill>
          <a:blip r:embed="rId3"/>
          <a:srcRect/>
          <a:stretch>
            <a:fillRect/>
          </a:stretch>
        </p:blipFill>
        <p:spPr bwMode="auto">
          <a:xfrm>
            <a:off x="5786446" y="357166"/>
            <a:ext cx="2643206"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مستطيل 7"/>
          <p:cNvSpPr/>
          <p:nvPr/>
        </p:nvSpPr>
        <p:spPr>
          <a:xfrm>
            <a:off x="5857884" y="5572140"/>
            <a:ext cx="2643206" cy="830997"/>
          </a:xfrm>
          <a:prstGeom prst="rect">
            <a:avLst/>
          </a:prstGeom>
        </p:spPr>
        <p:txBody>
          <a:bodyPr wrap="square">
            <a:spAutoFit/>
          </a:bodyPr>
          <a:lstStyle/>
          <a:p>
            <a:pPr algn="l"/>
            <a:r>
              <a:rPr lang="en-US" sz="2400" dirty="0" smtClean="0">
                <a:latin typeface="Times New Roman" pitchFamily="18" charset="0"/>
                <a:cs typeface="Times New Roman" pitchFamily="18" charset="0"/>
              </a:rPr>
              <a:t>Kelvin to Celsius conversion table</a:t>
            </a:r>
            <a:endParaRPr lang="ar-SA"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51520" y="116632"/>
            <a:ext cx="8568952"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75" name="Picture 3"/>
          <p:cNvPicPr>
            <a:picLocks noChangeAspect="1" noChangeArrowheads="1"/>
          </p:cNvPicPr>
          <p:nvPr/>
        </p:nvPicPr>
        <p:blipFill>
          <a:blip r:embed="rId3" cstate="print"/>
          <a:srcRect/>
          <a:stretch>
            <a:fillRect/>
          </a:stretch>
        </p:blipFill>
        <p:spPr bwMode="auto">
          <a:xfrm>
            <a:off x="251520" y="1988840"/>
            <a:ext cx="8568952" cy="263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76" name="Picture 4"/>
          <p:cNvPicPr>
            <a:picLocks noChangeAspect="1" noChangeArrowheads="1"/>
          </p:cNvPicPr>
          <p:nvPr/>
        </p:nvPicPr>
        <p:blipFill>
          <a:blip r:embed="rId4" cstate="print"/>
          <a:srcRect/>
          <a:stretch>
            <a:fillRect/>
          </a:stretch>
        </p:blipFill>
        <p:spPr bwMode="auto">
          <a:xfrm>
            <a:off x="251520" y="4797152"/>
            <a:ext cx="8496944" cy="193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cxnSp>
        <p:nvCxnSpPr>
          <p:cNvPr id="7" name="رابط مستقيم 6"/>
          <p:cNvCxnSpPr/>
          <p:nvPr/>
        </p:nvCxnSpPr>
        <p:spPr>
          <a:xfrm>
            <a:off x="2915816" y="836712"/>
            <a:ext cx="2736304"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flipV="1">
            <a:off x="5724128" y="1340768"/>
            <a:ext cx="1152128" cy="838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شكل بيضاوي 12"/>
          <p:cNvSpPr/>
          <p:nvPr/>
        </p:nvSpPr>
        <p:spPr>
          <a:xfrm>
            <a:off x="1043608" y="3068960"/>
            <a:ext cx="936104" cy="86409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13"/>
          <p:cNvSpPr/>
          <p:nvPr/>
        </p:nvSpPr>
        <p:spPr>
          <a:xfrm>
            <a:off x="4355976" y="4005064"/>
            <a:ext cx="1224136" cy="50405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a:off x="7429520" y="5715016"/>
            <a:ext cx="1071570"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836712"/>
            <a:ext cx="8496944" cy="1631216"/>
          </a:xfrm>
          <a:prstGeom prst="rect">
            <a:avLst/>
          </a:prstGeom>
        </p:spPr>
        <p:txBody>
          <a:bodyPr wrap="square">
            <a:spAutoFit/>
          </a:bodyPr>
          <a:lstStyle/>
          <a:p>
            <a:pPr algn="l" rtl="0"/>
            <a:r>
              <a:rPr lang="en-US" sz="2000" dirty="0" smtClean="0">
                <a:latin typeface="Times New Roman" pitchFamily="18" charset="0"/>
                <a:cs typeface="Times New Roman" pitchFamily="18" charset="0"/>
              </a:rPr>
              <a:t>In physics, a </a:t>
            </a:r>
            <a:r>
              <a:rPr lang="en-US" sz="2000" b="1" dirty="0" smtClean="0">
                <a:solidFill>
                  <a:srgbClr val="6600FF"/>
                </a:solidFill>
                <a:latin typeface="Times New Roman" pitchFamily="18" charset="0"/>
                <a:cs typeface="Times New Roman" pitchFamily="18" charset="0"/>
              </a:rPr>
              <a:t>population inversion</a:t>
            </a:r>
            <a:r>
              <a:rPr lang="en-US" sz="2000" dirty="0" smtClean="0">
                <a:latin typeface="Times New Roman" pitchFamily="18" charset="0"/>
                <a:cs typeface="Times New Roman" pitchFamily="18" charset="0"/>
              </a:rPr>
              <a:t> occurs when a system (such as a group of atoms or molecules) exists in a state with more members in an </a:t>
            </a:r>
            <a:r>
              <a:rPr lang="en-US" sz="2000" b="1" i="1" dirty="0" smtClean="0">
                <a:latin typeface="Times New Roman" pitchFamily="18" charset="0"/>
                <a:cs typeface="Times New Roman" pitchFamily="18" charset="0"/>
              </a:rPr>
              <a:t>excited state </a:t>
            </a:r>
            <a:r>
              <a:rPr lang="en-US" sz="2000" dirty="0" smtClean="0">
                <a:latin typeface="Times New Roman" pitchFamily="18" charset="0"/>
                <a:cs typeface="Times New Roman" pitchFamily="18" charset="0"/>
              </a:rPr>
              <a:t>than in lower energy states</a:t>
            </a:r>
            <a:r>
              <a:rPr lang="en-US" sz="2000" i="1" dirty="0" smtClean="0">
                <a:solidFill>
                  <a:srgbClr val="000000"/>
                </a:solidFill>
                <a:latin typeface="Times New Roman" pitchFamily="18" charset="0"/>
                <a:cs typeface="Times New Roman" pitchFamily="18" charset="0"/>
              </a:rPr>
              <a:t> (</a:t>
            </a:r>
            <a:r>
              <a:rPr lang="en-US" sz="2000" b="1" i="1" dirty="0" smtClean="0">
                <a:solidFill>
                  <a:srgbClr val="000000"/>
                </a:solidFill>
                <a:latin typeface="Times New Roman" pitchFamily="18" charset="0"/>
                <a:cs typeface="Times New Roman" pitchFamily="18" charset="0"/>
              </a:rPr>
              <a:t>ground state</a:t>
            </a:r>
            <a:r>
              <a:rPr lang="en-US" sz="2000" i="1" dirty="0" smtClean="0">
                <a:solidFill>
                  <a:srgbClr val="00000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The concept is of fundamental importance in laser science because the production of a population inversion is a necessary step in the generation of  laser.</a:t>
            </a:r>
            <a:endParaRPr lang="en-US" sz="2000" dirty="0">
              <a:latin typeface="Times New Roman" pitchFamily="18" charset="0"/>
              <a:cs typeface="Times New Roman" pitchFamily="18" charset="0"/>
            </a:endParaRPr>
          </a:p>
        </p:txBody>
      </p:sp>
      <p:sp>
        <p:nvSpPr>
          <p:cNvPr id="3" name="مستطيل 2"/>
          <p:cNvSpPr/>
          <p:nvPr/>
        </p:nvSpPr>
        <p:spPr>
          <a:xfrm>
            <a:off x="467544" y="260648"/>
            <a:ext cx="3578224"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l"/>
            <a:r>
              <a:rPr lang="en-US" sz="2800" b="1" dirty="0" smtClean="0">
                <a:solidFill>
                  <a:srgbClr val="FF0000"/>
                </a:solidFill>
                <a:latin typeface="Times New Roman" pitchFamily="18" charset="0"/>
                <a:cs typeface="Times New Roman" pitchFamily="18" charset="0"/>
              </a:rPr>
              <a:t>Population inversion :</a:t>
            </a:r>
          </a:p>
        </p:txBody>
      </p:sp>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6" name="مستطيل 5"/>
          <p:cNvSpPr/>
          <p:nvPr/>
        </p:nvSpPr>
        <p:spPr>
          <a:xfrm>
            <a:off x="323528" y="2492896"/>
            <a:ext cx="8568952" cy="1631216"/>
          </a:xfrm>
          <a:prstGeom prst="rect">
            <a:avLst/>
          </a:prstGeom>
        </p:spPr>
        <p:txBody>
          <a:bodyPr wrap="square">
            <a:spAutoFit/>
          </a:bodyPr>
          <a:lstStyle/>
          <a:p>
            <a:pPr algn="l"/>
            <a:r>
              <a:rPr lang="en-US" sz="2000" dirty="0" smtClean="0">
                <a:solidFill>
                  <a:srgbClr val="6600FF"/>
                </a:solidFill>
                <a:latin typeface="Times New Roman" pitchFamily="18" charset="0"/>
                <a:cs typeface="Times New Roman" pitchFamily="18" charset="0"/>
              </a:rPr>
              <a:t>In </a:t>
            </a:r>
            <a:r>
              <a:rPr lang="en-US" sz="2000" b="1" dirty="0" smtClean="0">
                <a:solidFill>
                  <a:srgbClr val="FF0000"/>
                </a:solidFill>
                <a:latin typeface="Times New Roman" pitchFamily="18" charset="0"/>
                <a:cs typeface="Times New Roman" pitchFamily="18" charset="0"/>
              </a:rPr>
              <a:t>population inversion</a:t>
            </a:r>
            <a:r>
              <a:rPr lang="en-US" sz="2000" dirty="0" smtClean="0">
                <a:solidFill>
                  <a:srgbClr val="6600FF"/>
                </a:solidFill>
                <a:latin typeface="Times New Roman" pitchFamily="18" charset="0"/>
                <a:cs typeface="Times New Roman" pitchFamily="18" charset="0"/>
              </a:rPr>
              <a:t>, at least one of the higher energy levels has more atoms</a:t>
            </a:r>
          </a:p>
          <a:p>
            <a:pPr algn="l"/>
            <a:r>
              <a:rPr lang="en-US" sz="2000" dirty="0" smtClean="0">
                <a:solidFill>
                  <a:srgbClr val="6600FF"/>
                </a:solidFill>
                <a:latin typeface="Times New Roman" pitchFamily="18" charset="0"/>
                <a:cs typeface="Times New Roman" pitchFamily="18" charset="0"/>
              </a:rPr>
              <a:t>than a lower energy level.</a:t>
            </a:r>
          </a:p>
          <a:p>
            <a:pPr algn="l"/>
            <a:r>
              <a:rPr lang="en-US" sz="2000" dirty="0" smtClean="0">
                <a:latin typeface="Times New Roman" pitchFamily="18" charset="0"/>
                <a:cs typeface="Times New Roman" pitchFamily="18" charset="0"/>
              </a:rPr>
              <a:t>An example is described in the Figure below. In this situation there are more atoms (</a:t>
            </a:r>
            <a:r>
              <a:rPr lang="en-US" sz="2000" dirty="0" smtClean="0">
                <a:solidFill>
                  <a:srgbClr val="FF0000"/>
                </a:solidFill>
                <a:latin typeface="Times New Roman" pitchFamily="18" charset="0"/>
                <a:cs typeface="Times New Roman" pitchFamily="18" charset="0"/>
              </a:rPr>
              <a:t>N3</a:t>
            </a:r>
            <a:r>
              <a:rPr lang="en-US" sz="2000" dirty="0" smtClean="0">
                <a:latin typeface="Times New Roman" pitchFamily="18" charset="0"/>
                <a:cs typeface="Times New Roman" pitchFamily="18" charset="0"/>
              </a:rPr>
              <a:t>) in an higher energy level (E3), than the number of atoms (</a:t>
            </a:r>
            <a:r>
              <a:rPr lang="en-US" sz="2000" dirty="0" smtClean="0">
                <a:solidFill>
                  <a:srgbClr val="FF0000"/>
                </a:solidFill>
                <a:latin typeface="Times New Roman" pitchFamily="18" charset="0"/>
                <a:cs typeface="Times New Roman" pitchFamily="18" charset="0"/>
              </a:rPr>
              <a:t>N2</a:t>
            </a:r>
            <a:r>
              <a:rPr lang="en-US" sz="2000" dirty="0" smtClean="0">
                <a:latin typeface="Times New Roman" pitchFamily="18" charset="0"/>
                <a:cs typeface="Times New Roman" pitchFamily="18" charset="0"/>
              </a:rPr>
              <a:t>) in a lower energy level (E2).</a:t>
            </a:r>
            <a:endParaRPr lang="en-US" sz="20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683568" y="4077072"/>
            <a:ext cx="7056784" cy="2435002"/>
          </a:xfrm>
          <a:prstGeom prst="rect">
            <a:avLst/>
          </a:prstGeom>
          <a:ln>
            <a:noFill/>
          </a:ln>
          <a:effectLst>
            <a:outerShdw blurRad="292100" dist="139700" dir="2700000" algn="tl" rotWithShape="0">
              <a:srgbClr val="333333">
                <a:alpha val="65000"/>
              </a:srgbClr>
            </a:outerShdw>
          </a:effectLst>
        </p:spPr>
      </p:pic>
      <p:cxnSp>
        <p:nvCxnSpPr>
          <p:cNvPr id="9" name="رابط كسهم مستقيم 8"/>
          <p:cNvCxnSpPr/>
          <p:nvPr/>
        </p:nvCxnSpPr>
        <p:spPr>
          <a:xfrm flipH="1">
            <a:off x="7020272" y="4869160"/>
            <a:ext cx="50405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7020272" y="5085184"/>
            <a:ext cx="50405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a:off x="5292080" y="5661248"/>
            <a:ext cx="72008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24744"/>
            <a:ext cx="8640960" cy="1938992"/>
          </a:xfrm>
          <a:prstGeom prst="rect">
            <a:avLst/>
          </a:prstGeom>
        </p:spPr>
        <p:txBody>
          <a:bodyPr wrap="square">
            <a:spAutoFit/>
          </a:bodyPr>
          <a:lstStyle/>
          <a:p>
            <a:pPr algn="l"/>
            <a:r>
              <a:rPr lang="en-US" sz="2000" dirty="0" smtClean="0">
                <a:latin typeface="Times New Roman" pitchFamily="18" charset="0"/>
                <a:cs typeface="Times New Roman" pitchFamily="18" charset="0"/>
              </a:rPr>
              <a:t>1) Atoms are </a:t>
            </a:r>
            <a:r>
              <a:rPr lang="en-US" sz="2000" b="1" dirty="0" smtClean="0">
                <a:latin typeface="Times New Roman" pitchFamily="18" charset="0"/>
                <a:cs typeface="Times New Roman" pitchFamily="18" charset="0"/>
              </a:rPr>
              <a:t>pumped</a:t>
            </a:r>
            <a:r>
              <a:rPr lang="en-US" sz="2000" dirty="0" smtClean="0">
                <a:latin typeface="Times New Roman" pitchFamily="18" charset="0"/>
                <a:cs typeface="Times New Roman" pitchFamily="18" charset="0"/>
              </a:rPr>
              <a:t> (excited ) into the highest of energy levels.</a:t>
            </a:r>
          </a:p>
          <a:p>
            <a:pPr algn="l"/>
            <a:r>
              <a:rPr lang="en-US" sz="2000" dirty="0" smtClean="0">
                <a:latin typeface="Times New Roman" pitchFamily="18" charset="0"/>
                <a:cs typeface="Times New Roman" pitchFamily="18" charset="0"/>
              </a:rPr>
              <a:t>2) Spontaneous de-excitation from the pump level to the </a:t>
            </a:r>
            <a:r>
              <a:rPr lang="en-US" sz="2000" b="1" dirty="0" err="1" smtClean="0">
                <a:latin typeface="Times New Roman" pitchFamily="18" charset="0"/>
                <a:cs typeface="Times New Roman" pitchFamily="18" charset="0"/>
              </a:rPr>
              <a:t>metastable</a:t>
            </a:r>
            <a:r>
              <a:rPr lang="en-US" sz="2000" b="1" dirty="0" smtClean="0">
                <a:latin typeface="Times New Roman" pitchFamily="18" charset="0"/>
                <a:cs typeface="Times New Roman" pitchFamily="18" charset="0"/>
              </a:rPr>
              <a:t> level.</a:t>
            </a:r>
          </a:p>
          <a:p>
            <a:pPr algn="l"/>
            <a:r>
              <a:rPr lang="en-US" sz="2000" dirty="0" smtClean="0">
                <a:latin typeface="Times New Roman" pitchFamily="18" charset="0"/>
                <a:cs typeface="Times New Roman" pitchFamily="18" charset="0"/>
              </a:rPr>
              <a:t>3) </a:t>
            </a:r>
            <a:r>
              <a:rPr lang="en-US" sz="2000" b="1" dirty="0" smtClean="0">
                <a:latin typeface="Times New Roman" pitchFamily="18" charset="0"/>
                <a:cs typeface="Times New Roman" pitchFamily="18" charset="0"/>
              </a:rPr>
              <a:t>Laser emission </a:t>
            </a:r>
            <a:r>
              <a:rPr lang="en-US" sz="2000" dirty="0" smtClean="0">
                <a:latin typeface="Times New Roman" pitchFamily="18" charset="0"/>
                <a:cs typeface="Times New Roman" pitchFamily="18" charset="0"/>
              </a:rPr>
              <a:t>between the </a:t>
            </a:r>
            <a:r>
              <a:rPr lang="en-US" sz="2000" dirty="0" err="1" smtClean="0">
                <a:latin typeface="Times New Roman" pitchFamily="18" charset="0"/>
                <a:cs typeface="Times New Roman" pitchFamily="18" charset="0"/>
              </a:rPr>
              <a:t>metaestable</a:t>
            </a:r>
            <a:r>
              <a:rPr lang="en-US" sz="2000" dirty="0" smtClean="0">
                <a:latin typeface="Times New Roman" pitchFamily="18" charset="0"/>
                <a:cs typeface="Times New Roman" pitchFamily="18" charset="0"/>
              </a:rPr>
              <a:t> level and the ground state.</a:t>
            </a:r>
          </a:p>
          <a:p>
            <a:pPr algn="l"/>
            <a:r>
              <a:rPr lang="en-US" sz="2000" dirty="0" smtClean="0">
                <a:latin typeface="Times New Roman" pitchFamily="18" charset="0"/>
                <a:cs typeface="Times New Roman" pitchFamily="18" charset="0"/>
              </a:rPr>
              <a:t>4) Alternatively, if a fourth excited level is included as lower laser level, which</a:t>
            </a:r>
          </a:p>
          <a:p>
            <a:pPr algn="l"/>
            <a:r>
              <a:rPr lang="en-US" sz="2000" dirty="0" smtClean="0">
                <a:latin typeface="Times New Roman" pitchFamily="18" charset="0"/>
                <a:cs typeface="Times New Roman" pitchFamily="18" charset="0"/>
              </a:rPr>
              <a:t>    relaxes fast into ground state, lasing is favored since the bottom level involved is</a:t>
            </a:r>
          </a:p>
          <a:p>
            <a:pPr algn="l"/>
            <a:r>
              <a:rPr lang="en-US" sz="2000" dirty="0" smtClean="0">
                <a:latin typeface="Times New Roman" pitchFamily="18" charset="0"/>
                <a:cs typeface="Times New Roman" pitchFamily="18" charset="0"/>
              </a:rPr>
              <a:t>    empty.</a:t>
            </a:r>
            <a:endParaRPr lang="en-US" sz="2000" dirty="0">
              <a:latin typeface="Times New Roman" pitchFamily="18" charset="0"/>
              <a:cs typeface="Times New Roman" pitchFamily="18" charset="0"/>
            </a:endParaRPr>
          </a:p>
        </p:txBody>
      </p:sp>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
        <p:nvSpPr>
          <p:cNvPr id="6" name="مستطيل 5"/>
          <p:cNvSpPr/>
          <p:nvPr/>
        </p:nvSpPr>
        <p:spPr>
          <a:xfrm>
            <a:off x="395536" y="742874"/>
            <a:ext cx="4681090" cy="400110"/>
          </a:xfrm>
          <a:prstGeom prst="rect">
            <a:avLst/>
          </a:prstGeom>
        </p:spPr>
        <p:txBody>
          <a:bodyPr wrap="none">
            <a:spAutoFit/>
          </a:bodyPr>
          <a:lstStyle/>
          <a:p>
            <a:pPr algn="l"/>
            <a:r>
              <a:rPr lang="en-US" sz="2000" dirty="0" smtClean="0">
                <a:solidFill>
                  <a:srgbClr val="3333FF"/>
                </a:solidFill>
                <a:latin typeface="Times New Roman" pitchFamily="18" charset="0"/>
                <a:cs typeface="Times New Roman" pitchFamily="18" charset="0"/>
              </a:rPr>
              <a:t>How can a population inversion be created?</a:t>
            </a:r>
          </a:p>
        </p:txBody>
      </p:sp>
      <p:sp>
        <p:nvSpPr>
          <p:cNvPr id="5" name="Rectangle 2"/>
          <p:cNvSpPr>
            <a:spLocks noChangeArrowheads="1"/>
          </p:cNvSpPr>
          <p:nvPr/>
        </p:nvSpPr>
        <p:spPr bwMode="auto">
          <a:xfrm>
            <a:off x="228601" y="266682"/>
            <a:ext cx="5272093" cy="519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eaLnBrk="0" hangingPunct="0"/>
            <a:r>
              <a:rPr lang="en-IE" sz="2800" u="sng" dirty="0">
                <a:solidFill>
                  <a:srgbClr val="FF0000"/>
                </a:solidFill>
                <a:latin typeface="Times New Roman" pitchFamily="18" charset="0"/>
                <a:cs typeface="Times New Roman" pitchFamily="18" charset="0"/>
              </a:rPr>
              <a:t>Generating a population </a:t>
            </a:r>
            <a:r>
              <a:rPr lang="en-IE" sz="2800" u="sng" dirty="0" smtClean="0">
                <a:solidFill>
                  <a:srgbClr val="FF0000"/>
                </a:solidFill>
                <a:latin typeface="Times New Roman" pitchFamily="18" charset="0"/>
                <a:cs typeface="Times New Roman" pitchFamily="18" charset="0"/>
              </a:rPr>
              <a:t>inversion</a:t>
            </a:r>
            <a:r>
              <a:rPr lang="en-IE" sz="2800" dirty="0" smtClean="0">
                <a:solidFill>
                  <a:srgbClr val="FF0000"/>
                </a:solidFill>
                <a:latin typeface="Times New Roman" pitchFamily="18" charset="0"/>
                <a:cs typeface="Times New Roman" pitchFamily="18" charset="0"/>
              </a:rPr>
              <a:t> :</a:t>
            </a:r>
            <a:endParaRPr lang="en-IE" sz="2800" dirty="0">
              <a:solidFill>
                <a:srgbClr val="FF0000"/>
              </a:solidFill>
              <a:latin typeface="Times New Roman" pitchFamily="18" charset="0"/>
              <a:cs typeface="Times New Roman" pitchFamily="18" charset="0"/>
            </a:endParaRPr>
          </a:p>
        </p:txBody>
      </p:sp>
      <p:pic>
        <p:nvPicPr>
          <p:cNvPr id="84993" name="Picture 1"/>
          <p:cNvPicPr>
            <a:picLocks noChangeAspect="1" noChangeArrowheads="1"/>
          </p:cNvPicPr>
          <p:nvPr/>
        </p:nvPicPr>
        <p:blipFill>
          <a:blip r:embed="rId2" cstate="print"/>
          <a:srcRect/>
          <a:stretch>
            <a:fillRect/>
          </a:stretch>
        </p:blipFill>
        <p:spPr bwMode="auto">
          <a:xfrm>
            <a:off x="1331640" y="2996952"/>
            <a:ext cx="6480720" cy="2268091"/>
          </a:xfrm>
          <a:prstGeom prst="rect">
            <a:avLst/>
          </a:prstGeom>
          <a:noFill/>
          <a:ln w="9525">
            <a:noFill/>
            <a:miter lim="800000"/>
            <a:headEnd/>
            <a:tailEnd/>
          </a:ln>
        </p:spPr>
      </p:pic>
      <p:sp>
        <p:nvSpPr>
          <p:cNvPr id="7" name="Rectangle 7"/>
          <p:cNvSpPr>
            <a:spLocks noChangeArrowheads="1"/>
          </p:cNvSpPr>
          <p:nvPr/>
        </p:nvSpPr>
        <p:spPr bwMode="auto">
          <a:xfrm>
            <a:off x="323528" y="5189130"/>
            <a:ext cx="1046163" cy="400110"/>
          </a:xfrm>
          <a:prstGeom prst="rect">
            <a:avLst/>
          </a:prstGeom>
          <a:noFill/>
          <a:ln w="28575">
            <a:noFill/>
            <a:miter lim="800000"/>
            <a:headEnd/>
            <a:tailEnd/>
          </a:ln>
        </p:spPr>
        <p:txBody>
          <a:bodyPr wrap="square">
            <a:spAutoFit/>
          </a:bodyPr>
          <a:lstStyle/>
          <a:p>
            <a:pPr algn="l"/>
            <a:r>
              <a:rPr lang="en-IE" sz="2000" u="sng" dirty="0">
                <a:solidFill>
                  <a:srgbClr val="002060"/>
                </a:solidFill>
                <a:latin typeface="Times New Roman" pitchFamily="18" charset="0"/>
                <a:cs typeface="Times New Roman" pitchFamily="18" charset="0"/>
              </a:rPr>
              <a:t>Notes:</a:t>
            </a:r>
          </a:p>
        </p:txBody>
      </p:sp>
      <p:sp>
        <p:nvSpPr>
          <p:cNvPr id="8" name="Rectangle 9"/>
          <p:cNvSpPr>
            <a:spLocks noChangeArrowheads="1"/>
          </p:cNvSpPr>
          <p:nvPr/>
        </p:nvSpPr>
        <p:spPr bwMode="auto">
          <a:xfrm>
            <a:off x="322833" y="5509681"/>
            <a:ext cx="8425631" cy="1015663"/>
          </a:xfrm>
          <a:prstGeom prst="rect">
            <a:avLst/>
          </a:prstGeom>
          <a:noFill/>
          <a:ln w="9525">
            <a:noFill/>
            <a:miter lim="800000"/>
            <a:headEnd/>
            <a:tailEnd/>
          </a:ln>
        </p:spPr>
        <p:txBody>
          <a:bodyPr wrap="square">
            <a:spAutoFit/>
          </a:bodyPr>
          <a:lstStyle/>
          <a:p>
            <a:pPr marL="363538" indent="-363538" algn="l"/>
            <a:r>
              <a:rPr lang="en-US" sz="2000" dirty="0" smtClean="0">
                <a:solidFill>
                  <a:srgbClr val="002060"/>
                </a:solidFill>
                <a:latin typeface="Times New Roman" pitchFamily="18" charset="0"/>
                <a:cs typeface="Times New Roman" pitchFamily="18" charset="0"/>
              </a:rPr>
              <a:t>A true two-level system cannot produce a population inversion </a:t>
            </a:r>
          </a:p>
          <a:p>
            <a:pPr marL="363538" indent="-363538" algn="l"/>
            <a:r>
              <a:rPr lang="en-IE" sz="2000" dirty="0" smtClean="0">
                <a:solidFill>
                  <a:srgbClr val="002060"/>
                </a:solidFill>
                <a:latin typeface="Times New Roman" pitchFamily="18" charset="0"/>
                <a:cs typeface="Times New Roman" pitchFamily="18" charset="0"/>
              </a:rPr>
              <a:t>A </a:t>
            </a:r>
            <a:r>
              <a:rPr lang="en-IE" sz="2000" dirty="0">
                <a:solidFill>
                  <a:srgbClr val="002060"/>
                </a:solidFill>
                <a:latin typeface="Times New Roman" pitchFamily="18" charset="0"/>
                <a:cs typeface="Times New Roman" pitchFamily="18" charset="0"/>
              </a:rPr>
              <a:t>three-level system must be pumped harder than a four-level system – that is, </a:t>
            </a:r>
            <a:r>
              <a:rPr lang="en-IE" sz="2000" dirty="0" smtClean="0">
                <a:solidFill>
                  <a:srgbClr val="002060"/>
                </a:solidFill>
                <a:latin typeface="Times New Roman" pitchFamily="18" charset="0"/>
                <a:cs typeface="Times New Roman" pitchFamily="18" charset="0"/>
              </a:rPr>
              <a:t>more </a:t>
            </a:r>
            <a:r>
              <a:rPr lang="en-IE" sz="2000" dirty="0">
                <a:solidFill>
                  <a:srgbClr val="002060"/>
                </a:solidFill>
                <a:latin typeface="Times New Roman" pitchFamily="18" charset="0"/>
                <a:cs typeface="Times New Roman" pitchFamily="18" charset="0"/>
              </a:rPr>
              <a:t>molecules must be pumped into the excited level to produce lasing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sz="1800"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79512" y="188640"/>
            <a:ext cx="8784976"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3457680" y="2920926"/>
            <a:ext cx="5400600" cy="353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مستطيل 1"/>
          <p:cNvSpPr/>
          <p:nvPr/>
        </p:nvSpPr>
        <p:spPr>
          <a:xfrm>
            <a:off x="179512" y="633462"/>
            <a:ext cx="8856984" cy="923330"/>
          </a:xfrm>
          <a:prstGeom prst="rect">
            <a:avLst/>
          </a:prstGeom>
        </p:spPr>
        <p:txBody>
          <a:bodyPr wrap="square">
            <a:spAutoFit/>
          </a:bodyPr>
          <a:lstStyle/>
          <a:p>
            <a:pPr algn="l"/>
            <a:r>
              <a:rPr lang="en-US" dirty="0" smtClean="0">
                <a:latin typeface="Times New Roman" pitchFamily="18" charset="0"/>
                <a:cs typeface="Times New Roman" pitchFamily="18" charset="0"/>
              </a:rPr>
              <a:t>A schematic energy level diagram of a laser with three energy levels is the figure below.</a:t>
            </a:r>
          </a:p>
          <a:p>
            <a:pPr algn="l"/>
            <a:r>
              <a:rPr lang="en-US" dirty="0" smtClean="0">
                <a:latin typeface="Times New Roman" pitchFamily="18" charset="0"/>
                <a:cs typeface="Times New Roman" pitchFamily="18" charset="0"/>
              </a:rPr>
              <a:t>The two energy levels between which lasing occur are: the </a:t>
            </a:r>
            <a:r>
              <a:rPr lang="en-US" dirty="0" smtClean="0">
                <a:solidFill>
                  <a:srgbClr val="6600FF"/>
                </a:solidFill>
                <a:latin typeface="Times New Roman" pitchFamily="18" charset="0"/>
                <a:cs typeface="Times New Roman" pitchFamily="18" charset="0"/>
              </a:rPr>
              <a:t>lower laser energy level </a:t>
            </a:r>
            <a:r>
              <a:rPr lang="en-US" dirty="0" smtClean="0">
                <a:latin typeface="Times New Roman" pitchFamily="18" charset="0"/>
                <a:cs typeface="Times New Roman" pitchFamily="18" charset="0"/>
              </a:rPr>
              <a:t>(E1), and the </a:t>
            </a:r>
            <a:r>
              <a:rPr lang="en-US" dirty="0" smtClean="0">
                <a:solidFill>
                  <a:srgbClr val="6600FF"/>
                </a:solidFill>
                <a:latin typeface="Times New Roman" pitchFamily="18" charset="0"/>
                <a:cs typeface="Times New Roman" pitchFamily="18" charset="0"/>
              </a:rPr>
              <a:t>upper laser energy level </a:t>
            </a:r>
            <a:r>
              <a:rPr lang="en-US" dirty="0" smtClean="0">
                <a:latin typeface="Times New Roman" pitchFamily="18" charset="0"/>
                <a:cs typeface="Times New Roman" pitchFamily="18" charset="0"/>
              </a:rPr>
              <a:t>(E2).</a:t>
            </a:r>
            <a:endParaRPr lang="en-US" dirty="0">
              <a:latin typeface="Times New Roman" pitchFamily="18" charset="0"/>
              <a:cs typeface="Times New Roman" pitchFamily="18" charset="0"/>
            </a:endParaRPr>
          </a:p>
        </p:txBody>
      </p:sp>
      <p:sp>
        <p:nvSpPr>
          <p:cNvPr id="5" name="مستطيل 1"/>
          <p:cNvSpPr/>
          <p:nvPr/>
        </p:nvSpPr>
        <p:spPr>
          <a:xfrm>
            <a:off x="179512" y="1530658"/>
            <a:ext cx="8740080" cy="1477328"/>
          </a:xfrm>
          <a:prstGeom prst="rect">
            <a:avLst/>
          </a:prstGeom>
        </p:spPr>
        <p:txBody>
          <a:bodyPr wrap="square">
            <a:spAutoFit/>
          </a:bodyPr>
          <a:lstStyle/>
          <a:p>
            <a:pPr algn="l"/>
            <a:r>
              <a:rPr lang="en-US" dirty="0" smtClean="0">
                <a:latin typeface="Times New Roman" pitchFamily="18" charset="0"/>
                <a:cs typeface="Times New Roman" pitchFamily="18" charset="0"/>
              </a:rPr>
              <a:t>To achieve lasing, energy must be pumped into the system to create population inversion. So that more atoms will be in energy level E2 than in the ground level (E1). Atoms are pumped from the ground state (E1) to energy level E3.They stay </a:t>
            </a:r>
            <a:r>
              <a:rPr lang="en-US" dirty="0">
                <a:latin typeface="Times New Roman" pitchFamily="18" charset="0"/>
                <a:cs typeface="Times New Roman" pitchFamily="18" charset="0"/>
              </a:rPr>
              <a:t>there for an average </a:t>
            </a:r>
            <a:r>
              <a:rPr lang="en-US" dirty="0" smtClean="0">
                <a:latin typeface="Times New Roman" pitchFamily="18" charset="0"/>
                <a:cs typeface="Times New Roman" pitchFamily="18" charset="0"/>
              </a:rPr>
              <a:t>time of </a:t>
            </a:r>
            <a:r>
              <a:rPr lang="en-US" b="1" dirty="0" smtClean="0">
                <a:latin typeface="Times New Roman" pitchFamily="18" charset="0"/>
                <a:cs typeface="Times New Roman" pitchFamily="18" charset="0"/>
              </a:rPr>
              <a:t>10ˉ⁸ sec</a:t>
            </a:r>
            <a:r>
              <a:rPr lang="en-US" dirty="0" smtClean="0">
                <a:latin typeface="Times New Roman" pitchFamily="18" charset="0"/>
                <a:cs typeface="Times New Roman" pitchFamily="18" charset="0"/>
              </a:rPr>
              <a:t>, </a:t>
            </a:r>
          </a:p>
          <a:p>
            <a:pPr algn="l"/>
            <a:r>
              <a:rPr lang="en-US" dirty="0" smtClean="0">
                <a:latin typeface="Times New Roman" pitchFamily="18" charset="0"/>
                <a:cs typeface="Times New Roman" pitchFamily="18" charset="0"/>
              </a:rPr>
              <a:t>and decay (usually with a non-</a:t>
            </a:r>
            <a:r>
              <a:rPr lang="en-US" dirty="0" err="1" smtClean="0">
                <a:latin typeface="Times New Roman" pitchFamily="18" charset="0"/>
                <a:cs typeface="Times New Roman" pitchFamily="18" charset="0"/>
              </a:rPr>
              <a:t>radiative</a:t>
            </a:r>
            <a:r>
              <a:rPr lang="en-US" dirty="0" smtClean="0">
                <a:latin typeface="Times New Roman" pitchFamily="18" charset="0"/>
                <a:cs typeface="Times New Roman" pitchFamily="18" charset="0"/>
              </a:rPr>
              <a:t> transition) to the </a:t>
            </a:r>
            <a:r>
              <a:rPr lang="en-US" b="1" dirty="0" smtClean="0">
                <a:latin typeface="Times New Roman" pitchFamily="18" charset="0"/>
                <a:cs typeface="Times New Roman" pitchFamily="18" charset="0"/>
              </a:rPr>
              <a:t>metastable energy</a:t>
            </a:r>
            <a:r>
              <a:rPr lang="en-US" dirty="0" smtClean="0">
                <a:latin typeface="Times New Roman" pitchFamily="18" charset="0"/>
                <a:cs typeface="Times New Roman" pitchFamily="18" charset="0"/>
              </a:rPr>
              <a:t> level E2.</a:t>
            </a:r>
          </a:p>
          <a:p>
            <a:pPr algn="l"/>
            <a:endParaRPr lang="en-US" dirty="0">
              <a:latin typeface="Times New Roman" pitchFamily="18" charset="0"/>
              <a:cs typeface="Times New Roman" pitchFamily="18" charset="0"/>
            </a:endParaRPr>
          </a:p>
        </p:txBody>
      </p:sp>
      <p:sp>
        <p:nvSpPr>
          <p:cNvPr id="3" name="Rectangle 2"/>
          <p:cNvSpPr/>
          <p:nvPr/>
        </p:nvSpPr>
        <p:spPr>
          <a:xfrm>
            <a:off x="274380" y="2852936"/>
            <a:ext cx="3217500" cy="3139321"/>
          </a:xfrm>
          <a:prstGeom prst="rect">
            <a:avLst/>
          </a:prstGeom>
        </p:spPr>
        <p:txBody>
          <a:bodyPr wrap="square">
            <a:spAutoFit/>
          </a:bodyPr>
          <a:lstStyle/>
          <a:p>
            <a:pPr algn="l"/>
            <a:r>
              <a:rPr lang="en-US" dirty="0">
                <a:latin typeface="Times New Roman" pitchFamily="18" charset="0"/>
                <a:cs typeface="Times New Roman" pitchFamily="18" charset="0"/>
              </a:rPr>
              <a:t>Since the lifetime of the </a:t>
            </a:r>
            <a:r>
              <a:rPr lang="en-US" dirty="0">
                <a:solidFill>
                  <a:srgbClr val="3333FF"/>
                </a:solidFill>
                <a:latin typeface="Times New Roman" pitchFamily="18" charset="0"/>
                <a:cs typeface="Times New Roman" pitchFamily="18" charset="0"/>
              </a:rPr>
              <a:t>metastable energy level </a:t>
            </a:r>
            <a:r>
              <a:rPr lang="en-US" dirty="0">
                <a:latin typeface="Times New Roman" pitchFamily="18" charset="0"/>
                <a:cs typeface="Times New Roman" pitchFamily="18" charset="0"/>
              </a:rPr>
              <a:t>(E2) is relatively long (of the order</a:t>
            </a:r>
          </a:p>
          <a:p>
            <a:pPr algn="l"/>
            <a:r>
              <a:rPr lang="en-US" dirty="0">
                <a:latin typeface="Times New Roman" pitchFamily="18" charset="0"/>
                <a:cs typeface="Times New Roman" pitchFamily="18" charset="0"/>
              </a:rPr>
              <a:t>of </a:t>
            </a:r>
            <a:r>
              <a:rPr lang="en-US" b="1" dirty="0">
                <a:latin typeface="Times New Roman" pitchFamily="18" charset="0"/>
                <a:cs typeface="Times New Roman" pitchFamily="18" charset="0"/>
              </a:rPr>
              <a:t>10</a:t>
            </a:r>
            <a:r>
              <a:rPr lang="en-US" b="1" dirty="0" smtClean="0">
                <a:latin typeface="Times New Roman" pitchFamily="18" charset="0"/>
                <a:cs typeface="Times New Roman" pitchFamily="18" charset="0"/>
              </a:rPr>
              <a:t>ˉ³ </a:t>
            </a:r>
            <a:r>
              <a:rPr lang="en-US" b="1" dirty="0">
                <a:latin typeface="Times New Roman" pitchFamily="18" charset="0"/>
                <a:cs typeface="Times New Roman" pitchFamily="18" charset="0"/>
              </a:rPr>
              <a:t>sec</a:t>
            </a:r>
            <a:r>
              <a:rPr lang="en-US" dirty="0">
                <a:latin typeface="Times New Roman" pitchFamily="18" charset="0"/>
                <a:cs typeface="Times New Roman" pitchFamily="18" charset="0"/>
              </a:rPr>
              <a:t>, many atoms remain in this level.</a:t>
            </a:r>
          </a:p>
          <a:p>
            <a:pPr algn="l"/>
            <a:r>
              <a:rPr lang="en-US" dirty="0">
                <a:latin typeface="Times New Roman" pitchFamily="18" charset="0"/>
                <a:cs typeface="Times New Roman" pitchFamily="18" charset="0"/>
              </a:rPr>
              <a:t>If the pumping is strong enough, then after pumping more than </a:t>
            </a:r>
            <a:r>
              <a:rPr lang="en-US" b="1" dirty="0" smtClean="0">
                <a:solidFill>
                  <a:srgbClr val="FF0000"/>
                </a:solidFill>
                <a:latin typeface="Times New Roman" pitchFamily="18" charset="0"/>
                <a:cs typeface="Times New Roman" pitchFamily="18" charset="0"/>
              </a:rPr>
              <a:t>50</a:t>
            </a:r>
            <a:r>
              <a:rPr lang="en-US" b="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of the </a:t>
            </a:r>
            <a:r>
              <a:rPr lang="en-US" dirty="0" smtClean="0">
                <a:latin typeface="Times New Roman" pitchFamily="18" charset="0"/>
                <a:cs typeface="Times New Roman" pitchFamily="18" charset="0"/>
              </a:rPr>
              <a:t>atoms will </a:t>
            </a:r>
            <a:r>
              <a:rPr lang="en-US" dirty="0">
                <a:latin typeface="Times New Roman" pitchFamily="18" charset="0"/>
                <a:cs typeface="Times New Roman" pitchFamily="18" charset="0"/>
              </a:rPr>
              <a:t>be in energy level E2, a population inversion exists, and lasing can occur.</a:t>
            </a:r>
          </a:p>
        </p:txBody>
      </p:sp>
      <p:sp>
        <p:nvSpPr>
          <p:cNvPr id="7" name="Rectangle 6"/>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sz="1800" dirty="0">
              <a:solidFill>
                <a:srgbClr val="FF0000"/>
              </a:solidFill>
              <a:latin typeface="Times New Roman" pitchFamily="18" charset="0"/>
              <a:cs typeface="Times New Roman" pitchFamily="18" charset="0"/>
            </a:endParaRPr>
          </a:p>
        </p:txBody>
      </p:sp>
      <p:sp>
        <p:nvSpPr>
          <p:cNvPr id="6" name="Rectangle 5"/>
          <p:cNvSpPr/>
          <p:nvPr/>
        </p:nvSpPr>
        <p:spPr>
          <a:xfrm>
            <a:off x="274380" y="188640"/>
            <a:ext cx="3186963"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l"/>
            <a:r>
              <a:rPr lang="en-US" sz="2800" b="1" dirty="0">
                <a:solidFill>
                  <a:srgbClr val="FF0000"/>
                </a:solidFill>
                <a:latin typeface="Times New Roman" pitchFamily="18" charset="0"/>
                <a:cs typeface="Times New Roman" pitchFamily="18" charset="0"/>
              </a:rPr>
              <a:t>Three Level Laser :</a:t>
            </a:r>
          </a:p>
        </p:txBody>
      </p:sp>
      <p:sp>
        <p:nvSpPr>
          <p:cNvPr id="8" name="مربع نص 7"/>
          <p:cNvSpPr txBox="1"/>
          <p:nvPr/>
        </p:nvSpPr>
        <p:spPr>
          <a:xfrm>
            <a:off x="389526" y="5949280"/>
            <a:ext cx="1158138" cy="646331"/>
          </a:xfrm>
          <a:prstGeom prst="rect">
            <a:avLst/>
          </a:prstGeom>
          <a:noFill/>
        </p:spPr>
        <p:txBody>
          <a:bodyPr wrap="none" rtlCol="0">
            <a:spAutoFit/>
          </a:bodyPr>
          <a:lstStyle/>
          <a:p>
            <a:pPr algn="l"/>
            <a:r>
              <a:rPr lang="en-US" dirty="0" smtClean="0"/>
              <a:t>Example:</a:t>
            </a:r>
          </a:p>
          <a:p>
            <a:pPr algn="l"/>
            <a:r>
              <a:rPr lang="en-US" dirty="0" smtClean="0"/>
              <a:t>Ruby laser</a:t>
            </a:r>
            <a:endParaRPr lang="en-US" dirty="0"/>
          </a:p>
        </p:txBody>
      </p:sp>
      <p:sp>
        <p:nvSpPr>
          <p:cNvPr id="9" name="Text Box 83"/>
          <p:cNvSpPr txBox="1">
            <a:spLocks noChangeArrowheads="1"/>
          </p:cNvSpPr>
          <p:nvPr/>
        </p:nvSpPr>
        <p:spPr bwMode="auto">
          <a:xfrm>
            <a:off x="7380312" y="4077072"/>
            <a:ext cx="1656184" cy="338554"/>
          </a:xfrm>
          <a:prstGeom prst="rect">
            <a:avLst/>
          </a:prstGeom>
          <a:noFill/>
          <a:ln w="9525">
            <a:noFill/>
            <a:miter lim="800000"/>
            <a:headEnd/>
            <a:tailEnd/>
          </a:ln>
          <a:effectLst/>
        </p:spPr>
        <p:txBody>
          <a:bodyPr wrap="square">
            <a:spAutoFit/>
          </a:bodyPr>
          <a:lstStyle/>
          <a:p>
            <a:pPr algn="l">
              <a:spcBef>
                <a:spcPct val="50000"/>
              </a:spcBef>
            </a:pPr>
            <a:r>
              <a:rPr lang="en-US" sz="1600" dirty="0">
                <a:solidFill>
                  <a:srgbClr val="FF0000"/>
                </a:solidFill>
                <a:latin typeface="Times New Roman" pitchFamily="18" charset="0"/>
                <a:cs typeface="Times New Roman" pitchFamily="18" charset="0"/>
              </a:rPr>
              <a:t>upper </a:t>
            </a:r>
            <a:r>
              <a:rPr lang="en-US" sz="1600" dirty="0" smtClean="0">
                <a:solidFill>
                  <a:srgbClr val="FF0000"/>
                </a:solidFill>
                <a:latin typeface="Times New Roman" pitchFamily="18" charset="0"/>
                <a:cs typeface="Times New Roman" pitchFamily="18" charset="0"/>
              </a:rPr>
              <a:t>lasing </a:t>
            </a:r>
            <a:r>
              <a:rPr lang="en-US" sz="1600" dirty="0">
                <a:solidFill>
                  <a:srgbClr val="FF0000"/>
                </a:solidFill>
                <a:latin typeface="Times New Roman" pitchFamily="18" charset="0"/>
                <a:cs typeface="Times New Roman" pitchFamily="18" charset="0"/>
              </a:rPr>
              <a:t>state</a:t>
            </a:r>
          </a:p>
        </p:txBody>
      </p:sp>
      <p:sp>
        <p:nvSpPr>
          <p:cNvPr id="10" name="Text Box 83"/>
          <p:cNvSpPr txBox="1">
            <a:spLocks noChangeArrowheads="1"/>
          </p:cNvSpPr>
          <p:nvPr/>
        </p:nvSpPr>
        <p:spPr bwMode="auto">
          <a:xfrm>
            <a:off x="7308304" y="5466710"/>
            <a:ext cx="1656184" cy="338554"/>
          </a:xfrm>
          <a:prstGeom prst="rect">
            <a:avLst/>
          </a:prstGeom>
          <a:noFill/>
          <a:ln w="9525">
            <a:noFill/>
            <a:miter lim="800000"/>
            <a:headEnd/>
            <a:tailEnd/>
          </a:ln>
          <a:effectLst/>
        </p:spPr>
        <p:txBody>
          <a:bodyPr wrap="square">
            <a:spAutoFit/>
          </a:bodyPr>
          <a:lstStyle/>
          <a:p>
            <a:pPr algn="l">
              <a:spcBef>
                <a:spcPct val="50000"/>
              </a:spcBef>
            </a:pPr>
            <a:r>
              <a:rPr lang="en-US" sz="1600" dirty="0" smtClean="0">
                <a:solidFill>
                  <a:srgbClr val="FF0000"/>
                </a:solidFill>
                <a:latin typeface="Times New Roman" pitchFamily="18" charset="0"/>
                <a:cs typeface="Times New Roman" pitchFamily="18" charset="0"/>
              </a:rPr>
              <a:t>lower lasing </a:t>
            </a:r>
            <a:r>
              <a:rPr lang="en-US" sz="1600" dirty="0">
                <a:solidFill>
                  <a:srgbClr val="FF0000"/>
                </a:solidFill>
                <a:latin typeface="Times New Roman" pitchFamily="18" charset="0"/>
                <a:cs typeface="Times New Roman" pitchFamily="18" charset="0"/>
              </a:rPr>
              <a:t>state</a:t>
            </a:r>
          </a:p>
        </p:txBody>
      </p:sp>
      <p:sp>
        <p:nvSpPr>
          <p:cNvPr id="12" name="مستطيل 11"/>
          <p:cNvSpPr/>
          <p:nvPr/>
        </p:nvSpPr>
        <p:spPr>
          <a:xfrm>
            <a:off x="5436096" y="5075892"/>
            <a:ext cx="1388521" cy="369332"/>
          </a:xfrm>
          <a:prstGeom prst="rect">
            <a:avLst/>
          </a:prstGeom>
        </p:spPr>
        <p:txBody>
          <a:bodyPr wrap="none">
            <a:spAutoFit/>
          </a:bodyPr>
          <a:lstStyle/>
          <a:p>
            <a:r>
              <a:rPr lang="en-US" i="1" dirty="0" smtClean="0"/>
              <a:t>E</a:t>
            </a:r>
            <a:r>
              <a:rPr lang="en-US" baseline="-25000" dirty="0" smtClean="0"/>
              <a:t>2</a:t>
            </a:r>
            <a:r>
              <a:rPr lang="en-US" dirty="0" smtClean="0"/>
              <a:t> – </a:t>
            </a:r>
            <a:r>
              <a:rPr lang="en-US" i="1" dirty="0" smtClean="0"/>
              <a:t>E</a:t>
            </a:r>
            <a:r>
              <a:rPr lang="en-US" baseline="-25000" dirty="0" smtClean="0"/>
              <a:t>1</a:t>
            </a:r>
            <a:r>
              <a:rPr lang="en-US" dirty="0" smtClean="0"/>
              <a:t> = </a:t>
            </a:r>
            <a:r>
              <a:rPr lang="en-US" i="1" dirty="0" smtClean="0"/>
              <a:t>h</a:t>
            </a:r>
            <a:r>
              <a:rPr lang="el-GR" i="1" dirty="0" smtClean="0"/>
              <a:t>ν</a:t>
            </a:r>
            <a:r>
              <a:rPr lang="el-GR" baseline="-25000" dirty="0" smtClean="0"/>
              <a:t>12</a:t>
            </a:r>
            <a:endParaRPr lang="en-US" dirty="0"/>
          </a:p>
        </p:txBody>
      </p:sp>
      <p:sp>
        <p:nvSpPr>
          <p:cNvPr id="13" name="مستطيل 12"/>
          <p:cNvSpPr/>
          <p:nvPr/>
        </p:nvSpPr>
        <p:spPr>
          <a:xfrm>
            <a:off x="5436096" y="4571836"/>
            <a:ext cx="914032" cy="369332"/>
          </a:xfrm>
          <a:prstGeom prst="rect">
            <a:avLst/>
          </a:prstGeom>
        </p:spPr>
        <p:txBody>
          <a:bodyPr wrap="none">
            <a:spAutoFit/>
          </a:bodyPr>
          <a:lstStyle/>
          <a:p>
            <a:r>
              <a:rPr lang="en-US" i="1" dirty="0" smtClean="0"/>
              <a:t>N</a:t>
            </a:r>
            <a:r>
              <a:rPr lang="en-US" baseline="-25000" dirty="0" smtClean="0"/>
              <a:t>2</a:t>
            </a:r>
            <a:r>
              <a:rPr lang="en-US" dirty="0" smtClean="0"/>
              <a:t> &gt; </a:t>
            </a:r>
            <a:r>
              <a:rPr lang="en-US" i="1" dirty="0" smtClean="0"/>
              <a:t>N</a:t>
            </a:r>
            <a:r>
              <a:rPr lang="en-US" baseline="-25000" dirty="0" smtClean="0"/>
              <a:t>1</a:t>
            </a:r>
            <a:r>
              <a:rPr lang="en-US" dirty="0" smtClean="0"/>
              <a:t> </a:t>
            </a:r>
            <a:endParaRPr lang="en-US" dirty="0"/>
          </a:p>
        </p:txBody>
      </p:sp>
      <p:sp>
        <p:nvSpPr>
          <p:cNvPr id="14" name="مستطيل 13"/>
          <p:cNvSpPr/>
          <p:nvPr/>
        </p:nvSpPr>
        <p:spPr>
          <a:xfrm>
            <a:off x="6156176" y="4571836"/>
            <a:ext cx="2110513" cy="369332"/>
          </a:xfrm>
          <a:prstGeom prst="rect">
            <a:avLst/>
          </a:prstGeom>
        </p:spPr>
        <p:txBody>
          <a:bodyPr wrap="none">
            <a:spAutoFit/>
          </a:bodyPr>
          <a:lstStyle/>
          <a:p>
            <a:r>
              <a:rPr lang="en-US" dirty="0" smtClean="0"/>
              <a:t>population inversion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705470"/>
            <a:ext cx="8712968" cy="923330"/>
          </a:xfrm>
          <a:prstGeom prst="rect">
            <a:avLst/>
          </a:prstGeom>
        </p:spPr>
        <p:txBody>
          <a:bodyPr wrap="square">
            <a:spAutoFit/>
          </a:bodyPr>
          <a:lstStyle/>
          <a:p>
            <a:pPr algn="l"/>
            <a:r>
              <a:rPr lang="en-US" dirty="0" smtClean="0">
                <a:latin typeface="Times New Roman" pitchFamily="18" charset="0"/>
                <a:cs typeface="Times New Roman" pitchFamily="18" charset="0"/>
              </a:rPr>
              <a:t>The schematic energy level diagram of a four level laser is shown in the figure below.</a:t>
            </a:r>
          </a:p>
          <a:p>
            <a:pPr algn="l"/>
            <a:r>
              <a:rPr lang="en-US" dirty="0" smtClean="0">
                <a:latin typeface="Times New Roman" pitchFamily="18" charset="0"/>
                <a:cs typeface="Times New Roman" pitchFamily="18" charset="0"/>
              </a:rPr>
              <a:t>Compared to the equivalent diagram of a three level laser, there is an extra energy level</a:t>
            </a:r>
          </a:p>
          <a:p>
            <a:pPr algn="l"/>
            <a:r>
              <a:rPr lang="en-US" dirty="0" smtClean="0">
                <a:latin typeface="Times New Roman" pitchFamily="18" charset="0"/>
                <a:cs typeface="Times New Roman" pitchFamily="18" charset="0"/>
              </a:rPr>
              <a:t>above the ground state. This extra energy level has a very short lifetime.</a:t>
            </a:r>
            <a:endParaRPr lang="en-US" dirty="0">
              <a:latin typeface="Times New Roman" pitchFamily="18" charset="0"/>
              <a:cs typeface="Times New Roman" pitchFamily="18" charset="0"/>
            </a:endParaRPr>
          </a:p>
        </p:txBody>
      </p:sp>
      <p:sp>
        <p:nvSpPr>
          <p:cNvPr id="4" name="مستطيل 1"/>
          <p:cNvSpPr/>
          <p:nvPr/>
        </p:nvSpPr>
        <p:spPr>
          <a:xfrm>
            <a:off x="179512" y="1663640"/>
            <a:ext cx="8784976" cy="1477328"/>
          </a:xfrm>
          <a:prstGeom prst="rect">
            <a:avLst/>
          </a:prstGeom>
        </p:spPr>
        <p:txBody>
          <a:bodyPr wrap="square">
            <a:spAutoFit/>
          </a:bodyPr>
          <a:lstStyle/>
          <a:p>
            <a:pPr algn="l"/>
            <a:r>
              <a:rPr lang="en-US" dirty="0" smtClean="0">
                <a:latin typeface="Times New Roman" pitchFamily="18" charset="0"/>
                <a:cs typeface="Times New Roman" pitchFamily="18" charset="0"/>
              </a:rPr>
              <a:t>The pumping operation of a four level laser is similar to the pumping of a three level laser. This is done by a rapid population of the </a:t>
            </a:r>
            <a:r>
              <a:rPr lang="en-US" dirty="0" smtClean="0">
                <a:solidFill>
                  <a:srgbClr val="6600FF"/>
                </a:solidFill>
                <a:latin typeface="Times New Roman" pitchFamily="18" charset="0"/>
                <a:cs typeface="Times New Roman" pitchFamily="18" charset="0"/>
              </a:rPr>
              <a:t>upper laser level </a:t>
            </a:r>
            <a:r>
              <a:rPr lang="en-US" dirty="0" smtClean="0">
                <a:latin typeface="Times New Roman" pitchFamily="18" charset="0"/>
                <a:cs typeface="Times New Roman" pitchFamily="18" charset="0"/>
              </a:rPr>
              <a:t>(E3), </a:t>
            </a:r>
            <a:r>
              <a:rPr lang="en-US" dirty="0">
                <a:latin typeface="Times New Roman" pitchFamily="18" charset="0"/>
                <a:cs typeface="Times New Roman" pitchFamily="18" charset="0"/>
              </a:rPr>
              <a:t>through the higher </a:t>
            </a:r>
            <a:r>
              <a:rPr lang="en-US" dirty="0" smtClean="0">
                <a:latin typeface="Times New Roman" pitchFamily="18" charset="0"/>
                <a:cs typeface="Times New Roman" pitchFamily="18" charset="0"/>
              </a:rPr>
              <a:t>energy</a:t>
            </a:r>
          </a:p>
          <a:p>
            <a:pPr algn="l"/>
            <a:r>
              <a:rPr lang="en-US" dirty="0" smtClean="0">
                <a:latin typeface="Times New Roman" pitchFamily="18" charset="0"/>
                <a:cs typeface="Times New Roman" pitchFamily="18" charset="0"/>
              </a:rPr>
              <a:t>level (E4).</a:t>
            </a:r>
          </a:p>
          <a:p>
            <a:pPr algn="l"/>
            <a:r>
              <a:rPr lang="en-US" dirty="0" smtClean="0">
                <a:latin typeface="Times New Roman" pitchFamily="18" charset="0"/>
                <a:cs typeface="Times New Roman" pitchFamily="18" charset="0"/>
              </a:rPr>
              <a:t>To create population inversion, there is </a:t>
            </a:r>
            <a:r>
              <a:rPr lang="en-US" b="1" dirty="0" smtClean="0">
                <a:latin typeface="Times New Roman" pitchFamily="18" charset="0"/>
                <a:cs typeface="Times New Roman" pitchFamily="18" charset="0"/>
              </a:rPr>
              <a:t>no need to pump more than 50%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atoms to </a:t>
            </a:r>
            <a:r>
              <a:rPr lang="en-US" dirty="0" smtClean="0">
                <a:latin typeface="Times New Roman" pitchFamily="18" charset="0"/>
                <a:cs typeface="Times New Roman" pitchFamily="18" charset="0"/>
              </a:rPr>
              <a:t>the</a:t>
            </a:r>
          </a:p>
          <a:p>
            <a:pPr algn="l"/>
            <a:r>
              <a:rPr lang="en-US" dirty="0" smtClean="0">
                <a:latin typeface="Times New Roman" pitchFamily="18" charset="0"/>
                <a:cs typeface="Times New Roman" pitchFamily="18" charset="0"/>
              </a:rPr>
              <a:t>upper laser level.</a:t>
            </a:r>
          </a:p>
        </p:txBody>
      </p:sp>
      <p:sp>
        <p:nvSpPr>
          <p:cNvPr id="3" name="Rectangle 2"/>
          <p:cNvSpPr/>
          <p:nvPr/>
        </p:nvSpPr>
        <p:spPr>
          <a:xfrm>
            <a:off x="179512" y="3140968"/>
            <a:ext cx="3617017" cy="2031325"/>
          </a:xfrm>
          <a:prstGeom prst="rect">
            <a:avLst/>
          </a:prstGeom>
        </p:spPr>
        <p:txBody>
          <a:bodyPr wrap="square">
            <a:spAutoFit/>
          </a:bodyPr>
          <a:lstStyle/>
          <a:p>
            <a:pPr algn="l"/>
            <a:r>
              <a:rPr lang="en-US" b="1" dirty="0">
                <a:solidFill>
                  <a:srgbClr val="FF0000"/>
                </a:solidFill>
                <a:latin typeface="Times New Roman" pitchFamily="18" charset="0"/>
                <a:cs typeface="Times New Roman" pitchFamily="18" charset="0"/>
              </a:rPr>
              <a:t>Advantages of four level lasers </a:t>
            </a:r>
            <a:r>
              <a:rPr lang="en-US" b="1" dirty="0" smtClean="0">
                <a:solidFill>
                  <a:srgbClr val="FF0000"/>
                </a:solidFill>
                <a:latin typeface="Times New Roman" pitchFamily="18" charset="0"/>
                <a:cs typeface="Times New Roman" pitchFamily="18" charset="0"/>
              </a:rPr>
              <a:t>      Compared </a:t>
            </a:r>
            <a:r>
              <a:rPr lang="en-US" b="1" dirty="0">
                <a:solidFill>
                  <a:srgbClr val="FF0000"/>
                </a:solidFill>
                <a:latin typeface="Times New Roman" pitchFamily="18" charset="0"/>
                <a:cs typeface="Times New Roman" pitchFamily="18" charset="0"/>
              </a:rPr>
              <a:t>to three level lasers:</a:t>
            </a:r>
          </a:p>
          <a:p>
            <a:pPr algn="l"/>
            <a:r>
              <a:rPr lang="en-US" dirty="0">
                <a:latin typeface="Times New Roman" pitchFamily="18" charset="0"/>
                <a:cs typeface="Times New Roman" pitchFamily="18" charset="0"/>
              </a:rPr>
              <a:t> The lasing threshold of a four </a:t>
            </a:r>
            <a:r>
              <a:rPr lang="en-US" dirty="0" smtClean="0">
                <a:latin typeface="Times New Roman" pitchFamily="18" charset="0"/>
                <a:cs typeface="Times New Roman" pitchFamily="18" charset="0"/>
              </a:rPr>
              <a:t>            level laser </a:t>
            </a:r>
            <a:r>
              <a:rPr lang="en-US" dirty="0">
                <a:latin typeface="Times New Roman" pitchFamily="18" charset="0"/>
                <a:cs typeface="Times New Roman" pitchFamily="18" charset="0"/>
              </a:rPr>
              <a:t>is lower.</a:t>
            </a:r>
          </a:p>
          <a:p>
            <a:pPr algn="l"/>
            <a:r>
              <a:rPr lang="en-US" dirty="0">
                <a:latin typeface="Times New Roman" pitchFamily="18" charset="0"/>
                <a:cs typeface="Times New Roman" pitchFamily="18" charset="0"/>
              </a:rPr>
              <a:t> The efficiency is higher.</a:t>
            </a:r>
          </a:p>
          <a:p>
            <a:pPr algn="l"/>
            <a:r>
              <a:rPr lang="en-US" dirty="0">
                <a:latin typeface="Times New Roman" pitchFamily="18" charset="0"/>
                <a:cs typeface="Times New Roman" pitchFamily="18" charset="0"/>
              </a:rPr>
              <a:t> Required pumping rate is lower.</a:t>
            </a:r>
          </a:p>
          <a:p>
            <a:pPr algn="l"/>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Continuous operation </a:t>
            </a:r>
            <a:r>
              <a:rPr lang="en-US" dirty="0">
                <a:latin typeface="Times New Roman" pitchFamily="18" charset="0"/>
                <a:cs typeface="Times New Roman" pitchFamily="18" charset="0"/>
              </a:rPr>
              <a:t>is possible.</a:t>
            </a:r>
          </a:p>
        </p:txBody>
      </p:sp>
      <p:pic>
        <p:nvPicPr>
          <p:cNvPr id="6" name="Picture 1"/>
          <p:cNvPicPr>
            <a:picLocks noChangeAspect="1" noChangeArrowheads="1"/>
          </p:cNvPicPr>
          <p:nvPr/>
        </p:nvPicPr>
        <p:blipFill>
          <a:blip r:embed="rId3" cstate="print"/>
          <a:srcRect/>
          <a:stretch>
            <a:fillRect/>
          </a:stretch>
        </p:blipFill>
        <p:spPr bwMode="auto">
          <a:xfrm>
            <a:off x="3635896" y="2924944"/>
            <a:ext cx="5256584"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51520" y="241484"/>
            <a:ext cx="3029868"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l"/>
            <a:r>
              <a:rPr lang="en-US" sz="2800" b="1" dirty="0">
                <a:solidFill>
                  <a:srgbClr val="FF0000"/>
                </a:solidFill>
                <a:latin typeface="Times New Roman" pitchFamily="18" charset="0"/>
                <a:cs typeface="Times New Roman" pitchFamily="18" charset="0"/>
              </a:rPr>
              <a:t>Four Level </a:t>
            </a:r>
            <a:r>
              <a:rPr lang="en-US" sz="2800" b="1" dirty="0" smtClean="0">
                <a:solidFill>
                  <a:srgbClr val="FF0000"/>
                </a:solidFill>
                <a:latin typeface="Times New Roman" pitchFamily="18" charset="0"/>
                <a:cs typeface="Times New Roman" pitchFamily="18" charset="0"/>
              </a:rPr>
              <a:t>Laser :</a:t>
            </a:r>
            <a:endParaRPr lang="en-US" sz="2800" b="1" dirty="0">
              <a:solidFill>
                <a:srgbClr val="FF0000"/>
              </a:solidFill>
              <a:latin typeface="Times New Roman" pitchFamily="18" charset="0"/>
              <a:cs typeface="Times New Roman" pitchFamily="18" charset="0"/>
            </a:endParaRPr>
          </a:p>
        </p:txBody>
      </p:sp>
      <p:sp>
        <p:nvSpPr>
          <p:cNvPr id="8" name="Rectangle 7"/>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sz="1800" dirty="0">
              <a:solidFill>
                <a:srgbClr val="FF0000"/>
              </a:solidFill>
              <a:latin typeface="Times New Roman" pitchFamily="18" charset="0"/>
              <a:cs typeface="Times New Roman" pitchFamily="18" charset="0"/>
            </a:endParaRPr>
          </a:p>
        </p:txBody>
      </p:sp>
      <p:sp>
        <p:nvSpPr>
          <p:cNvPr id="9" name="Text Box 83"/>
          <p:cNvSpPr txBox="1">
            <a:spLocks noChangeArrowheads="1"/>
          </p:cNvSpPr>
          <p:nvPr/>
        </p:nvSpPr>
        <p:spPr bwMode="auto">
          <a:xfrm>
            <a:off x="7380312" y="3954542"/>
            <a:ext cx="1656184" cy="338554"/>
          </a:xfrm>
          <a:prstGeom prst="rect">
            <a:avLst/>
          </a:prstGeom>
          <a:noFill/>
          <a:ln w="9525">
            <a:noFill/>
            <a:miter lim="800000"/>
            <a:headEnd/>
            <a:tailEnd/>
          </a:ln>
          <a:effectLst/>
        </p:spPr>
        <p:txBody>
          <a:bodyPr wrap="square">
            <a:spAutoFit/>
          </a:bodyPr>
          <a:lstStyle/>
          <a:p>
            <a:pPr algn="l">
              <a:spcBef>
                <a:spcPct val="50000"/>
              </a:spcBef>
            </a:pPr>
            <a:r>
              <a:rPr lang="en-US" sz="1600" dirty="0">
                <a:solidFill>
                  <a:srgbClr val="FF0000"/>
                </a:solidFill>
                <a:latin typeface="Times New Roman" pitchFamily="18" charset="0"/>
                <a:cs typeface="Times New Roman" pitchFamily="18" charset="0"/>
              </a:rPr>
              <a:t>upper </a:t>
            </a:r>
            <a:r>
              <a:rPr lang="en-US" sz="1600" dirty="0" smtClean="0">
                <a:solidFill>
                  <a:srgbClr val="FF0000"/>
                </a:solidFill>
                <a:latin typeface="Times New Roman" pitchFamily="18" charset="0"/>
                <a:cs typeface="Times New Roman" pitchFamily="18" charset="0"/>
              </a:rPr>
              <a:t>lasing </a:t>
            </a:r>
            <a:r>
              <a:rPr lang="en-US" sz="1600" dirty="0">
                <a:solidFill>
                  <a:srgbClr val="FF0000"/>
                </a:solidFill>
                <a:latin typeface="Times New Roman" pitchFamily="18" charset="0"/>
                <a:cs typeface="Times New Roman" pitchFamily="18" charset="0"/>
              </a:rPr>
              <a:t>state</a:t>
            </a:r>
          </a:p>
        </p:txBody>
      </p:sp>
      <p:sp>
        <p:nvSpPr>
          <p:cNvPr id="10" name="Text Box 83"/>
          <p:cNvSpPr txBox="1">
            <a:spLocks noChangeArrowheads="1"/>
          </p:cNvSpPr>
          <p:nvPr/>
        </p:nvSpPr>
        <p:spPr bwMode="auto">
          <a:xfrm>
            <a:off x="7380312" y="5085184"/>
            <a:ext cx="1656184" cy="338554"/>
          </a:xfrm>
          <a:prstGeom prst="rect">
            <a:avLst/>
          </a:prstGeom>
          <a:noFill/>
          <a:ln w="9525">
            <a:noFill/>
            <a:miter lim="800000"/>
            <a:headEnd/>
            <a:tailEnd/>
          </a:ln>
          <a:effectLst/>
        </p:spPr>
        <p:txBody>
          <a:bodyPr wrap="square">
            <a:spAutoFit/>
          </a:bodyPr>
          <a:lstStyle/>
          <a:p>
            <a:pPr algn="l">
              <a:spcBef>
                <a:spcPct val="50000"/>
              </a:spcBef>
            </a:pPr>
            <a:r>
              <a:rPr lang="en-US" sz="1600" dirty="0" smtClean="0">
                <a:solidFill>
                  <a:srgbClr val="FF0000"/>
                </a:solidFill>
                <a:latin typeface="Times New Roman" pitchFamily="18" charset="0"/>
                <a:cs typeface="Times New Roman" pitchFamily="18" charset="0"/>
              </a:rPr>
              <a:t>lower lasing </a:t>
            </a:r>
            <a:r>
              <a:rPr lang="en-US" sz="1600" dirty="0">
                <a:solidFill>
                  <a:srgbClr val="FF0000"/>
                </a:solidFill>
                <a:latin typeface="Times New Roman" pitchFamily="18" charset="0"/>
                <a:cs typeface="Times New Roman" pitchFamily="18" charset="0"/>
              </a:rPr>
              <a:t>state</a:t>
            </a:r>
          </a:p>
        </p:txBody>
      </p:sp>
      <p:sp>
        <p:nvSpPr>
          <p:cNvPr id="11" name="مربع نص 10"/>
          <p:cNvSpPr txBox="1"/>
          <p:nvPr/>
        </p:nvSpPr>
        <p:spPr>
          <a:xfrm>
            <a:off x="251520" y="5229200"/>
            <a:ext cx="3557192" cy="1754326"/>
          </a:xfrm>
          <a:prstGeom prst="rect">
            <a:avLst/>
          </a:prstGeom>
          <a:noFill/>
        </p:spPr>
        <p:txBody>
          <a:bodyPr wrap="square" rtlCol="0">
            <a:spAutoFit/>
          </a:bodyPr>
          <a:lstStyle/>
          <a:p>
            <a:pPr algn="l"/>
            <a:r>
              <a:rPr lang="en-US" dirty="0" smtClean="0"/>
              <a:t>Example:</a:t>
            </a:r>
          </a:p>
          <a:p>
            <a:pPr algn="l"/>
            <a:r>
              <a:rPr lang="en-US" dirty="0" smtClean="0"/>
              <a:t>most practical lasers are of this type</a:t>
            </a:r>
          </a:p>
          <a:p>
            <a:pPr algn="l"/>
            <a:r>
              <a:rPr lang="en-US" dirty="0" smtClean="0"/>
              <a:t>He-Ne laser, </a:t>
            </a:r>
          </a:p>
          <a:p>
            <a:pPr algn="l"/>
            <a:r>
              <a:rPr lang="en-US" dirty="0" err="1" smtClean="0"/>
              <a:t>Nd:YAG</a:t>
            </a:r>
            <a:r>
              <a:rPr lang="en-US" dirty="0" smtClean="0"/>
              <a:t> laser </a:t>
            </a:r>
          </a:p>
          <a:p>
            <a:pPr algn="l"/>
            <a:r>
              <a:rPr lang="en-US" dirty="0" smtClean="0"/>
              <a:t>Dye Lasers</a:t>
            </a:r>
          </a:p>
          <a:p>
            <a:pPr algn="l"/>
            <a:endParaRPr lang="en-US" dirty="0"/>
          </a:p>
        </p:txBody>
      </p:sp>
      <p:sp>
        <p:nvSpPr>
          <p:cNvPr id="12" name="مستطيل 11"/>
          <p:cNvSpPr/>
          <p:nvPr/>
        </p:nvSpPr>
        <p:spPr>
          <a:xfrm>
            <a:off x="5508104" y="4715852"/>
            <a:ext cx="1237838" cy="369332"/>
          </a:xfrm>
          <a:prstGeom prst="rect">
            <a:avLst/>
          </a:prstGeom>
        </p:spPr>
        <p:txBody>
          <a:bodyPr wrap="none">
            <a:spAutoFit/>
          </a:bodyPr>
          <a:lstStyle/>
          <a:p>
            <a:r>
              <a:rPr lang="en-US" i="1" dirty="0" smtClean="0"/>
              <a:t>E</a:t>
            </a:r>
            <a:r>
              <a:rPr lang="en-US" baseline="-25000" dirty="0" smtClean="0"/>
              <a:t>3</a:t>
            </a:r>
            <a:r>
              <a:rPr lang="en-US" dirty="0" smtClean="0"/>
              <a:t>-</a:t>
            </a:r>
            <a:r>
              <a:rPr lang="en-US" i="1" dirty="0" smtClean="0"/>
              <a:t>E</a:t>
            </a:r>
            <a:r>
              <a:rPr lang="en-US" baseline="-25000" dirty="0" smtClean="0"/>
              <a:t>2</a:t>
            </a:r>
            <a:r>
              <a:rPr lang="en-US" dirty="0" smtClean="0"/>
              <a:t> = </a:t>
            </a:r>
            <a:r>
              <a:rPr lang="en-US" i="1" dirty="0" smtClean="0"/>
              <a:t>h</a:t>
            </a:r>
            <a:r>
              <a:rPr lang="el-GR" dirty="0" smtClean="0"/>
              <a:t>ν</a:t>
            </a:r>
            <a:r>
              <a:rPr lang="el-GR" baseline="-25000" dirty="0" smtClean="0"/>
              <a:t>32</a:t>
            </a:r>
            <a:endParaRPr lang="en-US" dirty="0"/>
          </a:p>
        </p:txBody>
      </p:sp>
      <p:sp>
        <p:nvSpPr>
          <p:cNvPr id="13" name="مستطيل 12"/>
          <p:cNvSpPr/>
          <p:nvPr/>
        </p:nvSpPr>
        <p:spPr>
          <a:xfrm>
            <a:off x="5508104" y="4293096"/>
            <a:ext cx="861133" cy="369332"/>
          </a:xfrm>
          <a:prstGeom prst="rect">
            <a:avLst/>
          </a:prstGeom>
        </p:spPr>
        <p:txBody>
          <a:bodyPr wrap="none">
            <a:spAutoFit/>
          </a:bodyPr>
          <a:lstStyle/>
          <a:p>
            <a:r>
              <a:rPr lang="en-US" i="1" dirty="0" smtClean="0"/>
              <a:t>N</a:t>
            </a:r>
            <a:r>
              <a:rPr lang="en-US" baseline="-25000" dirty="0" smtClean="0"/>
              <a:t>3</a:t>
            </a:r>
            <a:r>
              <a:rPr lang="en-US" dirty="0" smtClean="0"/>
              <a:t> &gt; </a:t>
            </a:r>
            <a:r>
              <a:rPr lang="en-US" i="1" dirty="0" smtClean="0"/>
              <a:t>N</a:t>
            </a:r>
            <a:r>
              <a:rPr lang="en-US" baseline="-25000" dirty="0" smtClean="0"/>
              <a:t>2</a:t>
            </a:r>
            <a:endParaRPr lang="en-US" dirty="0"/>
          </a:p>
        </p:txBody>
      </p:sp>
      <p:sp>
        <p:nvSpPr>
          <p:cNvPr id="14" name="مستطيل 13"/>
          <p:cNvSpPr/>
          <p:nvPr/>
        </p:nvSpPr>
        <p:spPr>
          <a:xfrm>
            <a:off x="6228184" y="4293096"/>
            <a:ext cx="2110513" cy="369332"/>
          </a:xfrm>
          <a:prstGeom prst="rect">
            <a:avLst/>
          </a:prstGeom>
        </p:spPr>
        <p:txBody>
          <a:bodyPr wrap="none">
            <a:spAutoFit/>
          </a:bodyPr>
          <a:lstStyle/>
          <a:p>
            <a:r>
              <a:rPr lang="en-US" dirty="0" smtClean="0"/>
              <a:t>population inversion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24744"/>
            <a:ext cx="8280920" cy="4524315"/>
          </a:xfrm>
          <a:prstGeom prst="rect">
            <a:avLst/>
          </a:prstGeom>
        </p:spPr>
        <p:txBody>
          <a:bodyPr wrap="square">
            <a:spAutoFit/>
          </a:bodyPr>
          <a:lstStyle/>
          <a:p>
            <a:pPr marL="339725" indent="-339725" algn="l" rtl="0">
              <a:buFont typeface="Wingdings" pitchFamily="2" charset="2"/>
              <a:buChar char="Ø"/>
            </a:pPr>
            <a:r>
              <a:rPr lang="en-US" sz="2400" b="1" dirty="0" smtClean="0">
                <a:latin typeface="Times New Roman" pitchFamily="18" charset="0"/>
                <a:cs typeface="Times New Roman" pitchFamily="18" charset="0"/>
              </a:rPr>
              <a:t>Photons and Energy</a:t>
            </a:r>
          </a:p>
          <a:p>
            <a:pPr marL="339725" indent="-339725" algn="l" rtl="0">
              <a:buFont typeface="Wingdings" pitchFamily="2" charset="2"/>
              <a:buChar char="Ø"/>
            </a:pPr>
            <a:r>
              <a:rPr lang="en-US" sz="2400" b="1" dirty="0" smtClean="0">
                <a:latin typeface="Times New Roman" pitchFamily="18" charset="0"/>
                <a:cs typeface="Times New Roman" pitchFamily="18" charset="0"/>
              </a:rPr>
              <a:t>Bohr model of the atom</a:t>
            </a:r>
          </a:p>
          <a:p>
            <a:pPr marL="339725" indent="-339725" algn="l" rtl="0">
              <a:buFont typeface="Wingdings" pitchFamily="2" charset="2"/>
              <a:buChar char="Ø"/>
            </a:pPr>
            <a:r>
              <a:rPr lang="en-US" sz="2400" b="1" dirty="0" smtClean="0">
                <a:latin typeface="Times New Roman" pitchFamily="18" charset="0"/>
                <a:cs typeface="Times New Roman" pitchFamily="18" charset="0"/>
              </a:rPr>
              <a:t>Energy levels</a:t>
            </a:r>
          </a:p>
          <a:p>
            <a:pPr marL="339725" indent="-339725" algn="l" rtl="0">
              <a:buFont typeface="Wingdings" pitchFamily="2" charset="2"/>
              <a:buChar char="Ø"/>
            </a:pPr>
            <a:r>
              <a:rPr lang="en-US" sz="2400" b="1" dirty="0" smtClean="0">
                <a:latin typeface="Times New Roman" pitchFamily="18" charset="0"/>
                <a:cs typeface="Times New Roman" pitchFamily="18" charset="0"/>
              </a:rPr>
              <a:t>Absorption</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Spontaneous emission</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Stimulated emission</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Boltzmann distributions and thermal equilibrium</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Population inversion  </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Three-level lasers</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Four-level lasers </a:t>
            </a:r>
          </a:p>
          <a:p>
            <a:pPr marL="339725" lvl="1" indent="-339725" algn="l" rtl="0">
              <a:buFont typeface="Wingdings" pitchFamily="2" charset="2"/>
              <a:buChar char="Ø"/>
            </a:pPr>
            <a:r>
              <a:rPr lang="en-US" sz="2400" b="1" dirty="0" smtClean="0">
                <a:latin typeface="Times New Roman" pitchFamily="18" charset="0"/>
                <a:cs typeface="Times New Roman" pitchFamily="18" charset="0"/>
              </a:rPr>
              <a:t>Laser generation </a:t>
            </a:r>
          </a:p>
          <a:p>
            <a:pPr marL="280988" lvl="1" indent="-280988" algn="l"/>
            <a:endParaRPr lang="en-US" sz="2400" b="1" dirty="0">
              <a:latin typeface="Times New Roman" pitchFamily="18" charset="0"/>
              <a:cs typeface="Times New Roman" pitchFamily="18" charset="0"/>
            </a:endParaRPr>
          </a:p>
        </p:txBody>
      </p:sp>
      <p:sp>
        <p:nvSpPr>
          <p:cNvPr id="3" name="Rectangle 2"/>
          <p:cNvSpPr/>
          <p:nvPr/>
        </p:nvSpPr>
        <p:spPr>
          <a:xfrm>
            <a:off x="467544" y="313492"/>
            <a:ext cx="331236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2800" b="1" dirty="0" smtClean="0">
                <a:solidFill>
                  <a:srgbClr val="FF0000"/>
                </a:solidFill>
                <a:latin typeface="Times New Roman" pitchFamily="18" charset="0"/>
                <a:cs typeface="Times New Roman" pitchFamily="18" charset="0"/>
              </a:rPr>
              <a:t>INTRODUCTION :</a:t>
            </a:r>
            <a:endParaRPr lang="en-US" sz="2800" b="1" dirty="0" smtClean="0">
              <a:latin typeface="Times New Roman" pitchFamily="18" charset="0"/>
              <a:cs typeface="Times New Roman" pitchFamily="18" charset="0"/>
            </a:endParaRPr>
          </a:p>
        </p:txBody>
      </p:sp>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1115616" y="1988840"/>
            <a:ext cx="6840760" cy="4320480"/>
          </a:xfrm>
          <a:prstGeom prst="rect">
            <a:avLst/>
          </a:prstGeom>
          <a:noFill/>
          <a:ln w="9525">
            <a:noFill/>
            <a:miter lim="800000"/>
            <a:headEnd/>
            <a:tailEnd/>
          </a:ln>
        </p:spPr>
      </p:pic>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latin typeface="Times New Roman" pitchFamily="18" charset="0"/>
              <a:cs typeface="Times New Roman" pitchFamily="18" charset="0"/>
            </a:endParaRPr>
          </a:p>
        </p:txBody>
      </p:sp>
      <p:sp>
        <p:nvSpPr>
          <p:cNvPr id="5" name="مستطيل 4"/>
          <p:cNvSpPr/>
          <p:nvPr/>
        </p:nvSpPr>
        <p:spPr>
          <a:xfrm>
            <a:off x="827584" y="332656"/>
            <a:ext cx="3004349" cy="523220"/>
          </a:xfrm>
          <a:prstGeom prst="rect">
            <a:avLst/>
          </a:prstGeom>
          <a:solidFill>
            <a:schemeClr val="tx1"/>
          </a:solidFill>
          <a:ln>
            <a:solidFill>
              <a:srgbClr val="FF0000"/>
            </a:solidFill>
          </a:ln>
        </p:spPr>
        <p:txBody>
          <a:bodyPr wrap="none">
            <a:spAutoFit/>
          </a:bodyPr>
          <a:lstStyle/>
          <a:p>
            <a:pPr lvl="0" algn="l" rtl="0" eaLnBrk="0" fontAlgn="base" hangingPunct="0">
              <a:spcBef>
                <a:spcPct val="0"/>
              </a:spcBef>
              <a:spcAft>
                <a:spcPct val="0"/>
              </a:spcAft>
              <a:defRPr/>
            </a:pPr>
            <a:r>
              <a:rPr lang="en-US" sz="2800" b="1" kern="0" dirty="0" smtClean="0">
                <a:solidFill>
                  <a:srgbClr val="FF0000"/>
                </a:solidFill>
                <a:latin typeface="Times New Roman" pitchFamily="18" charset="0"/>
                <a:cs typeface="Times New Roman" pitchFamily="18" charset="0"/>
              </a:rPr>
              <a:t>Laser Generation:</a:t>
            </a:r>
            <a:endParaRPr lang="en-US" sz="2800" b="1" kern="0" dirty="0">
              <a:solidFill>
                <a:srgbClr val="FF0000"/>
              </a:solidFill>
              <a:latin typeface="Times New Roman" pitchFamily="18" charset="0"/>
              <a:cs typeface="Times New Roman" pitchFamily="18" charset="0"/>
            </a:endParaRPr>
          </a:p>
        </p:txBody>
      </p:sp>
      <p:sp>
        <p:nvSpPr>
          <p:cNvPr id="6" name="Text Box 21"/>
          <p:cNvSpPr txBox="1">
            <a:spLocks noChangeArrowheads="1"/>
          </p:cNvSpPr>
          <p:nvPr/>
        </p:nvSpPr>
        <p:spPr bwMode="auto">
          <a:xfrm>
            <a:off x="755576" y="1052736"/>
            <a:ext cx="4608512" cy="457200"/>
          </a:xfrm>
          <a:prstGeom prst="rect">
            <a:avLst/>
          </a:prstGeom>
          <a:noFill/>
          <a:ln w="9525">
            <a:noFill/>
            <a:miter lim="800000"/>
            <a:headEnd/>
            <a:tailEnd/>
          </a:ln>
          <a:effectLst/>
        </p:spPr>
        <p:txBody>
          <a:bodyPr wrap="square">
            <a:spAutoFit/>
          </a:bodyPr>
          <a:lstStyle/>
          <a:p>
            <a:pPr algn="l" rtl="0" eaLnBrk="0" fontAlgn="base" hangingPunct="0">
              <a:spcBef>
                <a:spcPct val="50000"/>
              </a:spcBef>
              <a:spcAft>
                <a:spcPct val="0"/>
              </a:spcAft>
            </a:pPr>
            <a:r>
              <a:rPr lang="en-US" sz="2400" b="1" dirty="0" smtClean="0">
                <a:solidFill>
                  <a:srgbClr val="3333FF"/>
                </a:solidFill>
                <a:latin typeface="Times New Roman" pitchFamily="18" charset="0"/>
                <a:cs typeface="Times New Roman" pitchFamily="18" charset="0"/>
              </a:rPr>
              <a:t>Requirements for Laser Action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09800" y="1600200"/>
            <a:ext cx="366713" cy="3429000"/>
            <a:chOff x="1392" y="1008"/>
            <a:chExt cx="231" cy="2160"/>
          </a:xfrm>
        </p:grpSpPr>
        <p:sp>
          <p:nvSpPr>
            <p:cNvPr id="22534" name="Line 6"/>
            <p:cNvSpPr>
              <a:spLocks noChangeShapeType="1"/>
            </p:cNvSpPr>
            <p:nvPr/>
          </p:nvSpPr>
          <p:spPr bwMode="auto">
            <a:xfrm flipV="1">
              <a:off x="1623" y="1008"/>
              <a:ext cx="0" cy="2160"/>
            </a:xfrm>
            <a:prstGeom prst="line">
              <a:avLst/>
            </a:prstGeom>
            <a:noFill/>
            <a:ln w="38100">
              <a:solidFill>
                <a:schemeClr val="tx2"/>
              </a:solidFill>
              <a:round/>
              <a:headEnd/>
              <a:tailEnd type="triangle" w="med" len="me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40" name="Text Box 12"/>
            <p:cNvSpPr txBox="1">
              <a:spLocks noChangeArrowheads="1"/>
            </p:cNvSpPr>
            <p:nvPr/>
          </p:nvSpPr>
          <p:spPr bwMode="auto">
            <a:xfrm rot="-5400000">
              <a:off x="812" y="2068"/>
              <a:ext cx="1392" cy="231"/>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smtClean="0">
                  <a:solidFill>
                    <a:srgbClr val="FFFFFF"/>
                  </a:solidFill>
                  <a:latin typeface="Arial" charset="0"/>
                </a:rPr>
                <a:t>efficient pumping</a:t>
              </a:r>
            </a:p>
          </p:txBody>
        </p:sp>
      </p:grpSp>
      <p:grpSp>
        <p:nvGrpSpPr>
          <p:cNvPr id="3" name="Group 26"/>
          <p:cNvGrpSpPr>
            <a:grpSpLocks/>
          </p:cNvGrpSpPr>
          <p:nvPr/>
        </p:nvGrpSpPr>
        <p:grpSpPr bwMode="auto">
          <a:xfrm>
            <a:off x="2957513" y="1600200"/>
            <a:ext cx="366712" cy="3429000"/>
            <a:chOff x="1863" y="1008"/>
            <a:chExt cx="231" cy="2160"/>
          </a:xfrm>
        </p:grpSpPr>
        <p:sp>
          <p:nvSpPr>
            <p:cNvPr id="22535" name="Line 7"/>
            <p:cNvSpPr>
              <a:spLocks noChangeShapeType="1"/>
            </p:cNvSpPr>
            <p:nvPr/>
          </p:nvSpPr>
          <p:spPr bwMode="auto">
            <a:xfrm flipH="1">
              <a:off x="1911" y="1008"/>
              <a:ext cx="0" cy="2160"/>
            </a:xfrm>
            <a:prstGeom prst="line">
              <a:avLst/>
            </a:prstGeom>
            <a:noFill/>
            <a:ln w="38100">
              <a:solidFill>
                <a:schemeClr val="tx2"/>
              </a:solidFill>
              <a:round/>
              <a:headEnd/>
              <a:tailEnd type="triangle" w="med" len="me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41" name="Text Box 13"/>
            <p:cNvSpPr txBox="1">
              <a:spLocks noChangeArrowheads="1"/>
            </p:cNvSpPr>
            <p:nvPr/>
          </p:nvSpPr>
          <p:spPr bwMode="auto">
            <a:xfrm rot="-5400000">
              <a:off x="1283" y="1924"/>
              <a:ext cx="1392" cy="231"/>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smtClean="0">
                  <a:solidFill>
                    <a:srgbClr val="FFFFFF"/>
                  </a:solidFill>
                  <a:latin typeface="Arial" charset="0"/>
                </a:rPr>
                <a:t>slow relaxation</a:t>
              </a:r>
            </a:p>
          </p:txBody>
        </p:sp>
      </p:grpSp>
      <p:grpSp>
        <p:nvGrpSpPr>
          <p:cNvPr id="4" name="Group 28"/>
          <p:cNvGrpSpPr>
            <a:grpSpLocks/>
          </p:cNvGrpSpPr>
          <p:nvPr/>
        </p:nvGrpSpPr>
        <p:grpSpPr bwMode="auto">
          <a:xfrm>
            <a:off x="2347913" y="1600200"/>
            <a:ext cx="5562600" cy="3429000"/>
            <a:chOff x="1479" y="1008"/>
            <a:chExt cx="3504" cy="2160"/>
          </a:xfrm>
        </p:grpSpPr>
        <p:grpSp>
          <p:nvGrpSpPr>
            <p:cNvPr id="5" name="Group 24"/>
            <p:cNvGrpSpPr>
              <a:grpSpLocks/>
            </p:cNvGrpSpPr>
            <p:nvPr/>
          </p:nvGrpSpPr>
          <p:grpSpPr bwMode="auto">
            <a:xfrm>
              <a:off x="1479" y="1008"/>
              <a:ext cx="2064" cy="2160"/>
              <a:chOff x="1479" y="1008"/>
              <a:chExt cx="2064" cy="2160"/>
            </a:xfrm>
          </p:grpSpPr>
          <p:sp>
            <p:nvSpPr>
              <p:cNvPr id="22530" name="Line 2"/>
              <p:cNvSpPr>
                <a:spLocks noChangeShapeType="1"/>
              </p:cNvSpPr>
              <p:nvPr/>
            </p:nvSpPr>
            <p:spPr bwMode="auto">
              <a:xfrm>
                <a:off x="1527" y="3168"/>
                <a:ext cx="1824" cy="0"/>
              </a:xfrm>
              <a:prstGeom prst="line">
                <a:avLst/>
              </a:prstGeom>
              <a:noFill/>
              <a:ln w="28575">
                <a:solidFill>
                  <a:schemeClr val="tx1"/>
                </a:solidFill>
                <a:round/>
                <a:headEnd/>
                <a:tailEn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31" name="Line 3"/>
              <p:cNvSpPr>
                <a:spLocks noChangeShapeType="1"/>
              </p:cNvSpPr>
              <p:nvPr/>
            </p:nvSpPr>
            <p:spPr bwMode="auto">
              <a:xfrm>
                <a:off x="1479" y="1008"/>
                <a:ext cx="960" cy="0"/>
              </a:xfrm>
              <a:prstGeom prst="line">
                <a:avLst/>
              </a:prstGeom>
              <a:noFill/>
              <a:ln w="28575">
                <a:solidFill>
                  <a:schemeClr val="tx1"/>
                </a:solidFill>
                <a:round/>
                <a:headEnd/>
                <a:tailEn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32" name="Line 4"/>
              <p:cNvSpPr>
                <a:spLocks noChangeShapeType="1"/>
              </p:cNvSpPr>
              <p:nvPr/>
            </p:nvSpPr>
            <p:spPr bwMode="auto">
              <a:xfrm>
                <a:off x="2583" y="1488"/>
                <a:ext cx="960" cy="0"/>
              </a:xfrm>
              <a:prstGeom prst="line">
                <a:avLst/>
              </a:prstGeom>
              <a:noFill/>
              <a:ln w="28575">
                <a:solidFill>
                  <a:srgbClr val="00FF00"/>
                </a:solidFill>
                <a:round/>
                <a:headEnd/>
                <a:tailEn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33" name="Line 5"/>
              <p:cNvSpPr>
                <a:spLocks noChangeShapeType="1"/>
              </p:cNvSpPr>
              <p:nvPr/>
            </p:nvSpPr>
            <p:spPr bwMode="auto">
              <a:xfrm>
                <a:off x="2583" y="2448"/>
                <a:ext cx="960" cy="0"/>
              </a:xfrm>
              <a:prstGeom prst="line">
                <a:avLst/>
              </a:prstGeom>
              <a:noFill/>
              <a:ln w="28575">
                <a:solidFill>
                  <a:srgbClr val="00FF00"/>
                </a:solidFill>
                <a:round/>
                <a:headEnd/>
                <a:tailEn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grpSp>
        <p:sp>
          <p:nvSpPr>
            <p:cNvPr id="22542" name="Text Box 14"/>
            <p:cNvSpPr txBox="1">
              <a:spLocks noChangeArrowheads="1"/>
            </p:cNvSpPr>
            <p:nvPr/>
          </p:nvSpPr>
          <p:spPr bwMode="auto">
            <a:xfrm>
              <a:off x="3591" y="1344"/>
              <a:ext cx="1392" cy="231"/>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dirty="0" err="1" smtClean="0">
                  <a:solidFill>
                    <a:srgbClr val="FF0000"/>
                  </a:solidFill>
                  <a:effectLst>
                    <a:outerShdw blurRad="38100" dist="38100" dir="2700000" algn="tl">
                      <a:srgbClr val="000000">
                        <a:alpha val="43137"/>
                      </a:srgbClr>
                    </a:outerShdw>
                  </a:effectLst>
                  <a:latin typeface="Arial" charset="0"/>
                </a:rPr>
                <a:t>Metastable</a:t>
              </a:r>
              <a:r>
                <a:rPr lang="en-US" b="1" dirty="0" smtClean="0">
                  <a:solidFill>
                    <a:srgbClr val="FF0000"/>
                  </a:solidFill>
                  <a:effectLst>
                    <a:outerShdw blurRad="38100" dist="38100" dir="2700000" algn="tl">
                      <a:srgbClr val="000000">
                        <a:alpha val="43137"/>
                      </a:srgbClr>
                    </a:outerShdw>
                  </a:effectLst>
                  <a:latin typeface="Arial" charset="0"/>
                </a:rPr>
                <a:t> state</a:t>
              </a:r>
            </a:p>
          </p:txBody>
        </p:sp>
      </p:grpSp>
      <p:grpSp>
        <p:nvGrpSpPr>
          <p:cNvPr id="6" name="Group 27"/>
          <p:cNvGrpSpPr>
            <a:grpSpLocks/>
          </p:cNvGrpSpPr>
          <p:nvPr/>
        </p:nvGrpSpPr>
        <p:grpSpPr bwMode="auto">
          <a:xfrm>
            <a:off x="3719513" y="1600200"/>
            <a:ext cx="1143000" cy="762000"/>
            <a:chOff x="2343" y="1008"/>
            <a:chExt cx="720" cy="480"/>
          </a:xfrm>
        </p:grpSpPr>
        <p:sp>
          <p:nvSpPr>
            <p:cNvPr id="22536" name="Line 8"/>
            <p:cNvSpPr>
              <a:spLocks noChangeShapeType="1"/>
            </p:cNvSpPr>
            <p:nvPr/>
          </p:nvSpPr>
          <p:spPr bwMode="auto">
            <a:xfrm>
              <a:off x="2343" y="1008"/>
              <a:ext cx="576" cy="480"/>
            </a:xfrm>
            <a:prstGeom prst="line">
              <a:avLst/>
            </a:prstGeom>
            <a:noFill/>
            <a:ln w="38100">
              <a:solidFill>
                <a:schemeClr val="tx2"/>
              </a:solidFill>
              <a:round/>
              <a:headEnd/>
              <a:tailEnd type="triangle" w="med" len="me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43" name="Text Box 15"/>
            <p:cNvSpPr txBox="1">
              <a:spLocks noChangeArrowheads="1"/>
            </p:cNvSpPr>
            <p:nvPr/>
          </p:nvSpPr>
          <p:spPr bwMode="auto">
            <a:xfrm>
              <a:off x="2583" y="1056"/>
              <a:ext cx="480" cy="231"/>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smtClean="0">
                  <a:solidFill>
                    <a:srgbClr val="FFFFFF"/>
                  </a:solidFill>
                  <a:latin typeface="Arial" charset="0"/>
                </a:rPr>
                <a:t>fast</a:t>
              </a:r>
            </a:p>
          </p:txBody>
        </p:sp>
      </p:grpSp>
      <p:grpSp>
        <p:nvGrpSpPr>
          <p:cNvPr id="7" name="Group 29"/>
          <p:cNvGrpSpPr>
            <a:grpSpLocks/>
          </p:cNvGrpSpPr>
          <p:nvPr/>
        </p:nvGrpSpPr>
        <p:grpSpPr bwMode="auto">
          <a:xfrm>
            <a:off x="3719513" y="2362200"/>
            <a:ext cx="762000" cy="1524000"/>
            <a:chOff x="2343" y="1488"/>
            <a:chExt cx="480" cy="960"/>
          </a:xfrm>
        </p:grpSpPr>
        <p:sp>
          <p:nvSpPr>
            <p:cNvPr id="22538" name="Line 10"/>
            <p:cNvSpPr>
              <a:spLocks noChangeShapeType="1"/>
            </p:cNvSpPr>
            <p:nvPr/>
          </p:nvSpPr>
          <p:spPr bwMode="auto">
            <a:xfrm>
              <a:off x="2823" y="1488"/>
              <a:ext cx="0" cy="960"/>
            </a:xfrm>
            <a:prstGeom prst="line">
              <a:avLst/>
            </a:prstGeom>
            <a:noFill/>
            <a:ln w="38100">
              <a:solidFill>
                <a:schemeClr val="tx2"/>
              </a:solidFill>
              <a:round/>
              <a:headEnd/>
              <a:tailEnd type="triangle" w="med" len="me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44" name="Text Box 16"/>
            <p:cNvSpPr txBox="1">
              <a:spLocks noChangeArrowheads="1"/>
            </p:cNvSpPr>
            <p:nvPr/>
          </p:nvSpPr>
          <p:spPr bwMode="auto">
            <a:xfrm>
              <a:off x="2343" y="1872"/>
              <a:ext cx="480" cy="231"/>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smtClean="0">
                  <a:solidFill>
                    <a:srgbClr val="FFFFFF"/>
                  </a:solidFill>
                  <a:latin typeface="Arial" charset="0"/>
                </a:rPr>
                <a:t>slow</a:t>
              </a:r>
            </a:p>
          </p:txBody>
        </p:sp>
      </p:grpSp>
      <p:grpSp>
        <p:nvGrpSpPr>
          <p:cNvPr id="8" name="Group 30"/>
          <p:cNvGrpSpPr>
            <a:grpSpLocks/>
          </p:cNvGrpSpPr>
          <p:nvPr/>
        </p:nvGrpSpPr>
        <p:grpSpPr bwMode="auto">
          <a:xfrm>
            <a:off x="5472113" y="2362200"/>
            <a:ext cx="1524000" cy="1524000"/>
            <a:chOff x="3447" y="1488"/>
            <a:chExt cx="960" cy="960"/>
          </a:xfrm>
        </p:grpSpPr>
        <p:sp>
          <p:nvSpPr>
            <p:cNvPr id="22545" name="Line 17"/>
            <p:cNvSpPr>
              <a:spLocks noChangeShapeType="1"/>
            </p:cNvSpPr>
            <p:nvPr/>
          </p:nvSpPr>
          <p:spPr bwMode="auto">
            <a:xfrm>
              <a:off x="3447" y="1488"/>
              <a:ext cx="0" cy="960"/>
            </a:xfrm>
            <a:prstGeom prst="line">
              <a:avLst/>
            </a:prstGeom>
            <a:noFill/>
            <a:ln w="28575">
              <a:solidFill>
                <a:schemeClr val="hlink"/>
              </a:solidFill>
              <a:round/>
              <a:headEnd type="triangle" w="med" len="med"/>
              <a:tailEnd type="triangle" w="med" len="me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46" name="Text Box 18"/>
            <p:cNvSpPr txBox="1">
              <a:spLocks noChangeArrowheads="1"/>
            </p:cNvSpPr>
            <p:nvPr/>
          </p:nvSpPr>
          <p:spPr bwMode="auto">
            <a:xfrm>
              <a:off x="3495" y="1824"/>
              <a:ext cx="912" cy="404"/>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dirty="0" smtClean="0">
                  <a:solidFill>
                    <a:srgbClr val="FF0000"/>
                  </a:solidFill>
                  <a:effectLst>
                    <a:outerShdw blurRad="38100" dist="38100" dir="2700000" algn="tl">
                      <a:srgbClr val="000000">
                        <a:alpha val="43137"/>
                      </a:srgbClr>
                    </a:outerShdw>
                  </a:effectLst>
                  <a:latin typeface="Arial" charset="0"/>
                </a:rPr>
                <a:t>Population inversion</a:t>
              </a:r>
            </a:p>
          </p:txBody>
        </p:sp>
      </p:grpSp>
      <p:grpSp>
        <p:nvGrpSpPr>
          <p:cNvPr id="9" name="Group 31"/>
          <p:cNvGrpSpPr>
            <a:grpSpLocks/>
          </p:cNvGrpSpPr>
          <p:nvPr/>
        </p:nvGrpSpPr>
        <p:grpSpPr bwMode="auto">
          <a:xfrm>
            <a:off x="4024313" y="3886200"/>
            <a:ext cx="2743200" cy="1143000"/>
            <a:chOff x="2535" y="2448"/>
            <a:chExt cx="1728" cy="720"/>
          </a:xfrm>
        </p:grpSpPr>
        <p:sp>
          <p:nvSpPr>
            <p:cNvPr id="22539" name="Line 11"/>
            <p:cNvSpPr>
              <a:spLocks noChangeShapeType="1"/>
            </p:cNvSpPr>
            <p:nvPr/>
          </p:nvSpPr>
          <p:spPr bwMode="auto">
            <a:xfrm flipH="1">
              <a:off x="2535" y="2448"/>
              <a:ext cx="480" cy="720"/>
            </a:xfrm>
            <a:prstGeom prst="line">
              <a:avLst/>
            </a:prstGeom>
            <a:noFill/>
            <a:ln w="38100">
              <a:solidFill>
                <a:schemeClr val="tx2"/>
              </a:solidFill>
              <a:round/>
              <a:headEnd/>
              <a:tailEnd type="triangle" w="med" len="med"/>
            </a:ln>
            <a:effectLst/>
          </p:spPr>
          <p:txBody>
            <a:bodyPr wrap="none" anchor="ctr"/>
            <a:lstStyle/>
            <a:p>
              <a:pPr algn="l" rtl="0" eaLnBrk="0" fontAlgn="base" hangingPunct="0">
                <a:spcBef>
                  <a:spcPct val="0"/>
                </a:spcBef>
                <a:spcAft>
                  <a:spcPct val="0"/>
                </a:spcAft>
              </a:pPr>
              <a:endParaRPr lang="en-US" sz="2400" b="1" smtClean="0">
                <a:solidFill>
                  <a:srgbClr val="FFFFFF"/>
                </a:solidFill>
                <a:latin typeface="Arial" charset="0"/>
              </a:endParaRPr>
            </a:p>
          </p:txBody>
        </p:sp>
        <p:sp>
          <p:nvSpPr>
            <p:cNvPr id="22547" name="Text Box 19"/>
            <p:cNvSpPr txBox="1">
              <a:spLocks noChangeArrowheads="1"/>
            </p:cNvSpPr>
            <p:nvPr/>
          </p:nvSpPr>
          <p:spPr bwMode="auto">
            <a:xfrm>
              <a:off x="2871" y="2784"/>
              <a:ext cx="1392" cy="231"/>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b="1" dirty="0" smtClean="0">
                  <a:solidFill>
                    <a:srgbClr val="FFFFFF"/>
                  </a:solidFill>
                  <a:latin typeface="Arial" charset="0"/>
                </a:rPr>
                <a:t>Fast relaxation</a:t>
              </a:r>
            </a:p>
          </p:txBody>
        </p:sp>
      </p:grpSp>
      <p:sp>
        <p:nvSpPr>
          <p:cNvPr id="22549" name="Text Box 21"/>
          <p:cNvSpPr txBox="1">
            <a:spLocks noChangeArrowheads="1"/>
          </p:cNvSpPr>
          <p:nvPr/>
        </p:nvSpPr>
        <p:spPr bwMode="auto">
          <a:xfrm>
            <a:off x="2362200" y="304800"/>
            <a:ext cx="4876800" cy="45720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en-US" sz="2400" b="1" dirty="0" smtClean="0">
                <a:solidFill>
                  <a:srgbClr val="FFFF00"/>
                </a:solidFill>
                <a:latin typeface="Arial" charset="0"/>
              </a:rPr>
              <a:t>Requirements for Laser Action</a:t>
            </a:r>
            <a:endParaRPr lang="en-US" sz="2400" b="1" dirty="0" smtClean="0">
              <a:solidFill>
                <a:srgbClr val="FFFFFF"/>
              </a:solidFill>
              <a:latin typeface="Arial" charset="0"/>
            </a:endParaRPr>
          </a:p>
        </p:txBody>
      </p:sp>
      <p:sp>
        <p:nvSpPr>
          <p:cNvPr id="28"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مستطيل 3"/>
          <p:cNvSpPr/>
          <p:nvPr/>
        </p:nvSpPr>
        <p:spPr>
          <a:xfrm>
            <a:off x="144016" y="836712"/>
            <a:ext cx="8964488" cy="5940088"/>
          </a:xfrm>
          <a:prstGeom prst="rect">
            <a:avLst/>
          </a:prstGeom>
        </p:spPr>
        <p:txBody>
          <a:bodyPr wrap="square">
            <a:spAutoFit/>
          </a:bodyPr>
          <a:lstStyle/>
          <a:p>
            <a:pPr algn="l"/>
            <a:r>
              <a:rPr lang="en-US" sz="2000" dirty="0" smtClean="0">
                <a:solidFill>
                  <a:srgbClr val="002060"/>
                </a:solidFill>
                <a:latin typeface="Times New Roman" pitchFamily="18" charset="0"/>
                <a:cs typeface="Times New Roman" pitchFamily="18" charset="0"/>
              </a:rPr>
              <a:t>During the operation of a laser, all three light-matter interactions are taking place (</a:t>
            </a:r>
            <a:r>
              <a:rPr lang="en-US" sz="2000" b="1" dirty="0" smtClean="0">
                <a:solidFill>
                  <a:srgbClr val="002060"/>
                </a:solidFill>
                <a:latin typeface="Times New Roman" pitchFamily="18" charset="0"/>
                <a:cs typeface="Times New Roman" pitchFamily="18" charset="0"/>
              </a:rPr>
              <a:t>Absorption, Spontaneous emission, Stimulated emission</a:t>
            </a:r>
            <a:r>
              <a:rPr lang="en-US" sz="2000" dirty="0" smtClean="0">
                <a:solidFill>
                  <a:srgbClr val="002060"/>
                </a:solidFill>
                <a:latin typeface="Times New Roman" pitchFamily="18" charset="0"/>
                <a:cs typeface="Times New Roman" pitchFamily="18" charset="0"/>
              </a:rPr>
              <a:t> ). Initially, atoms are energized from the ground state to the excited state (</a:t>
            </a:r>
            <a:r>
              <a:rPr lang="en-US" sz="2000" dirty="0" smtClean="0">
                <a:solidFill>
                  <a:srgbClr val="3333FF"/>
                </a:solidFill>
                <a:latin typeface="Times New Roman" pitchFamily="18" charset="0"/>
                <a:cs typeface="Times New Roman" pitchFamily="18" charset="0"/>
              </a:rPr>
              <a:t>Absorption</a:t>
            </a:r>
            <a:r>
              <a:rPr lang="en-US" sz="2000" dirty="0" smtClean="0">
                <a:solidFill>
                  <a:srgbClr val="002060"/>
                </a:solidFill>
                <a:latin typeface="Times New Roman" pitchFamily="18" charset="0"/>
                <a:cs typeface="Times New Roman" pitchFamily="18" charset="0"/>
              </a:rPr>
              <a:t> ) by a process called </a:t>
            </a:r>
            <a:r>
              <a:rPr lang="en-US" sz="2000" i="1" dirty="0" smtClean="0">
                <a:solidFill>
                  <a:srgbClr val="002060"/>
                </a:solidFill>
                <a:latin typeface="Times New Roman" pitchFamily="18" charset="0"/>
                <a:cs typeface="Times New Roman" pitchFamily="18" charset="0"/>
                <a:hlinkClick r:id="rId3" tooltip="Laser pumping"/>
              </a:rPr>
              <a:t>pumping</a:t>
            </a:r>
            <a:r>
              <a:rPr lang="en-US" sz="2000" dirty="0" smtClean="0">
                <a:solidFill>
                  <a:srgbClr val="002060"/>
                </a:solidFill>
                <a:latin typeface="Times New Roman" pitchFamily="18" charset="0"/>
                <a:cs typeface="Times New Roman" pitchFamily="18" charset="0"/>
              </a:rPr>
              <a:t>. Some of these atoms decay via (</a:t>
            </a:r>
            <a:r>
              <a:rPr lang="en-US" sz="2000" dirty="0" smtClean="0">
                <a:solidFill>
                  <a:srgbClr val="3333FF"/>
                </a:solidFill>
                <a:latin typeface="Times New Roman" pitchFamily="18" charset="0"/>
                <a:cs typeface="Times New Roman" pitchFamily="18" charset="0"/>
              </a:rPr>
              <a:t>Spontaneous emission</a:t>
            </a:r>
            <a:r>
              <a:rPr lang="en-US" sz="2000" dirty="0" smtClean="0">
                <a:solidFill>
                  <a:srgbClr val="002060"/>
                </a:solidFill>
                <a:latin typeface="Times New Roman" pitchFamily="18" charset="0"/>
                <a:cs typeface="Times New Roman" pitchFamily="18" charset="0"/>
              </a:rPr>
              <a:t>), releasing incoherent light as photons of frequency ν. These photons are </a:t>
            </a:r>
            <a:r>
              <a:rPr lang="en-US" sz="2000" dirty="0" err="1" smtClean="0">
                <a:solidFill>
                  <a:srgbClr val="002060"/>
                </a:solidFill>
                <a:latin typeface="Times New Roman" pitchFamily="18" charset="0"/>
                <a:cs typeface="Times New Roman" pitchFamily="18" charset="0"/>
              </a:rPr>
              <a:t>fedback</a:t>
            </a:r>
            <a:r>
              <a:rPr lang="en-US" sz="2000" dirty="0" smtClean="0">
                <a:solidFill>
                  <a:srgbClr val="002060"/>
                </a:solidFill>
                <a:latin typeface="Times New Roman" pitchFamily="18" charset="0"/>
                <a:cs typeface="Times New Roman" pitchFamily="18" charset="0"/>
              </a:rPr>
              <a:t> into the laser medium, usually by an </a:t>
            </a:r>
            <a:r>
              <a:rPr lang="en-US" sz="2000" dirty="0" smtClean="0">
                <a:solidFill>
                  <a:srgbClr val="002060"/>
                </a:solidFill>
                <a:latin typeface="Times New Roman" pitchFamily="18" charset="0"/>
                <a:cs typeface="Times New Roman" pitchFamily="18" charset="0"/>
                <a:hlinkClick r:id="rId4" tooltip="Laser construction"/>
              </a:rPr>
              <a:t>optical resonator</a:t>
            </a:r>
            <a:r>
              <a:rPr lang="en-US" sz="2000" dirty="0" smtClean="0">
                <a:solidFill>
                  <a:srgbClr val="002060"/>
                </a:solidFill>
                <a:latin typeface="Times New Roman" pitchFamily="18" charset="0"/>
                <a:cs typeface="Times New Roman" pitchFamily="18" charset="0"/>
              </a:rPr>
              <a:t>. Some of these photons are absorbed by the atoms in the ground state, and the photons are lost to the laser process. However, some photons cause (</a:t>
            </a:r>
            <a:r>
              <a:rPr lang="en-US" sz="2000" dirty="0" smtClean="0">
                <a:solidFill>
                  <a:srgbClr val="3333FF"/>
                </a:solidFill>
                <a:latin typeface="Times New Roman" pitchFamily="18" charset="0"/>
                <a:cs typeface="Times New Roman" pitchFamily="18" charset="0"/>
              </a:rPr>
              <a:t>Stimulated emission</a:t>
            </a:r>
            <a:r>
              <a:rPr lang="en-US" sz="2000" dirty="0" smtClean="0">
                <a:solidFill>
                  <a:srgbClr val="002060"/>
                </a:solidFill>
                <a:latin typeface="Times New Roman" pitchFamily="18" charset="0"/>
                <a:cs typeface="Times New Roman" pitchFamily="18" charset="0"/>
              </a:rPr>
              <a:t>) in excited-state atoms, releasing another </a:t>
            </a:r>
          </a:p>
          <a:p>
            <a:pPr algn="l"/>
            <a:r>
              <a:rPr lang="en-US" sz="2000" dirty="0" smtClean="0">
                <a:solidFill>
                  <a:srgbClr val="002060"/>
                </a:solidFill>
                <a:latin typeface="Times New Roman" pitchFamily="18" charset="0"/>
                <a:cs typeface="Times New Roman" pitchFamily="18" charset="0"/>
              </a:rPr>
              <a:t>coherent photon. In effect, this results in </a:t>
            </a:r>
            <a:r>
              <a:rPr lang="en-US" sz="2000" i="1" dirty="0" smtClean="0">
                <a:solidFill>
                  <a:srgbClr val="3333FF"/>
                </a:solidFill>
                <a:latin typeface="Times New Roman" pitchFamily="18" charset="0"/>
                <a:cs typeface="Times New Roman" pitchFamily="18" charset="0"/>
              </a:rPr>
              <a:t>optical amplification</a:t>
            </a:r>
            <a:r>
              <a:rPr lang="en-US" sz="2000" dirty="0" smtClean="0">
                <a:solidFill>
                  <a:srgbClr val="002060"/>
                </a:solidFill>
                <a:latin typeface="Times New Roman" pitchFamily="18" charset="0"/>
                <a:cs typeface="Times New Roman" pitchFamily="18" charset="0"/>
              </a:rPr>
              <a:t>.</a:t>
            </a:r>
          </a:p>
          <a:p>
            <a:pPr algn="l"/>
            <a:endParaRPr lang="en-US" sz="2000" dirty="0" smtClean="0">
              <a:solidFill>
                <a:srgbClr val="002060"/>
              </a:solidFill>
              <a:latin typeface="Times New Roman" pitchFamily="18" charset="0"/>
              <a:cs typeface="Times New Roman" pitchFamily="18" charset="0"/>
            </a:endParaRPr>
          </a:p>
          <a:p>
            <a:pPr algn="l"/>
            <a:r>
              <a:rPr lang="en-US" sz="2000" dirty="0" smtClean="0">
                <a:solidFill>
                  <a:srgbClr val="002060"/>
                </a:solidFill>
                <a:latin typeface="Times New Roman" pitchFamily="18" charset="0"/>
                <a:cs typeface="Times New Roman" pitchFamily="18" charset="0"/>
              </a:rPr>
              <a:t>If the number of photons being amplified per unit time is </a:t>
            </a:r>
            <a:r>
              <a:rPr lang="en-US" sz="2000" b="1" dirty="0" smtClean="0">
                <a:solidFill>
                  <a:srgbClr val="002060"/>
                </a:solidFill>
                <a:latin typeface="Times New Roman" pitchFamily="18" charset="0"/>
                <a:cs typeface="Times New Roman" pitchFamily="18" charset="0"/>
              </a:rPr>
              <a:t>greater</a:t>
            </a:r>
            <a:r>
              <a:rPr lang="en-US" sz="2000" dirty="0" smtClean="0">
                <a:solidFill>
                  <a:srgbClr val="002060"/>
                </a:solidFill>
                <a:latin typeface="Times New Roman" pitchFamily="18" charset="0"/>
                <a:cs typeface="Times New Roman" pitchFamily="18" charset="0"/>
              </a:rPr>
              <a:t> than the number of photons being absorbed, then the net result is a continuously increasing number of photons being produced; the laser medium is said to have a gain of greater than </a:t>
            </a:r>
            <a:r>
              <a:rPr lang="en-US" sz="2000" b="1" dirty="0" smtClean="0">
                <a:solidFill>
                  <a:srgbClr val="002060"/>
                </a:solidFill>
                <a:latin typeface="Times New Roman" pitchFamily="18" charset="0"/>
                <a:cs typeface="Times New Roman" pitchFamily="18" charset="0"/>
              </a:rPr>
              <a:t>unity.</a:t>
            </a:r>
          </a:p>
          <a:p>
            <a:pPr algn="l"/>
            <a:endParaRPr lang="en-US" sz="2000" dirty="0" smtClean="0">
              <a:solidFill>
                <a:srgbClr val="002060"/>
              </a:solidFill>
              <a:latin typeface="Times New Roman" pitchFamily="18" charset="0"/>
              <a:cs typeface="Times New Roman" pitchFamily="18" charset="0"/>
            </a:endParaRPr>
          </a:p>
          <a:p>
            <a:pPr algn="l"/>
            <a:r>
              <a:rPr lang="en-US" sz="2000" dirty="0" smtClean="0">
                <a:solidFill>
                  <a:srgbClr val="002060"/>
                </a:solidFill>
                <a:latin typeface="Times New Roman" pitchFamily="18" charset="0"/>
                <a:cs typeface="Times New Roman" pitchFamily="18" charset="0"/>
              </a:rPr>
              <a:t>Eventually so many identical photons are stimulated that the chamber cannot contain the energy and  so the photons of  a particular wavelength are ejected  through  the  semi-permeable mirror producing </a:t>
            </a:r>
            <a:r>
              <a:rPr lang="en-US" sz="2000" b="1" dirty="0" smtClean="0">
                <a:solidFill>
                  <a:srgbClr val="FF0000"/>
                </a:solidFill>
                <a:latin typeface="Times New Roman" pitchFamily="18" charset="0"/>
                <a:cs typeface="Times New Roman" pitchFamily="18" charset="0"/>
              </a:rPr>
              <a:t>amplified light </a:t>
            </a:r>
            <a:r>
              <a:rPr lang="en-US" sz="2000" dirty="0" smtClean="0">
                <a:solidFill>
                  <a:srgbClr val="002060"/>
                </a:solidFill>
                <a:latin typeface="Times New Roman" pitchFamily="18" charset="0"/>
                <a:cs typeface="Times New Roman" pitchFamily="18" charset="0"/>
              </a:rPr>
              <a:t>(</a:t>
            </a:r>
            <a:r>
              <a:rPr lang="en-US" sz="2000" b="1" dirty="0" smtClean="0">
                <a:solidFill>
                  <a:srgbClr val="002060"/>
                </a:solidFill>
                <a:latin typeface="Times New Roman" pitchFamily="18" charset="0"/>
                <a:cs typeface="Times New Roman" pitchFamily="18" charset="0"/>
              </a:rPr>
              <a:t>Coherent, Collimated, Monochromatic, Unidirectional </a:t>
            </a:r>
            <a:r>
              <a:rPr lang="en-US" sz="2000" dirty="0" smtClean="0">
                <a:solidFill>
                  <a:srgbClr val="002060"/>
                </a:solidFill>
                <a:latin typeface="Times New Roman" pitchFamily="18" charset="0"/>
                <a:cs typeface="Times New Roman" pitchFamily="18" charset="0"/>
              </a:rPr>
              <a:t>light ).</a:t>
            </a:r>
            <a:endParaRPr lang="en-US" sz="2000" dirty="0" smtClean="0">
              <a:solidFill>
                <a:srgbClr val="002060"/>
              </a:solidFill>
            </a:endParaRPr>
          </a:p>
          <a:p>
            <a:pPr algn="l"/>
            <a:endParaRPr lang="en-US" sz="2000" dirty="0">
              <a:solidFill>
                <a:srgbClr val="002060"/>
              </a:solidFill>
              <a:latin typeface="Times New Roman" pitchFamily="18" charset="0"/>
              <a:cs typeface="Times New Roman" pitchFamily="18" charset="0"/>
            </a:endParaRPr>
          </a:p>
        </p:txBody>
      </p:sp>
      <p:sp>
        <p:nvSpPr>
          <p:cNvPr id="5"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latin typeface="Times New Roman" pitchFamily="18" charset="0"/>
              <a:cs typeface="Times New Roman" pitchFamily="18" charset="0"/>
            </a:endParaRPr>
          </a:p>
        </p:txBody>
      </p:sp>
      <p:sp>
        <p:nvSpPr>
          <p:cNvPr id="8" name="مستطيل 7"/>
          <p:cNvSpPr/>
          <p:nvPr/>
        </p:nvSpPr>
        <p:spPr>
          <a:xfrm>
            <a:off x="323528" y="260648"/>
            <a:ext cx="2988254" cy="523220"/>
          </a:xfrm>
          <a:prstGeom prst="rect">
            <a:avLst/>
          </a:prstGeom>
          <a:solidFill>
            <a:srgbClr val="FFFFCC"/>
          </a:solidFill>
          <a:ln>
            <a:solidFill>
              <a:srgbClr val="FF0000"/>
            </a:solidFill>
          </a:ln>
        </p:spPr>
        <p:txBody>
          <a:bodyPr wrap="none">
            <a:spAutoFit/>
          </a:bodyPr>
          <a:lstStyle/>
          <a:p>
            <a:pPr algn="l"/>
            <a:r>
              <a:rPr lang="en-US" sz="2800" b="1" dirty="0" smtClean="0">
                <a:solidFill>
                  <a:srgbClr val="FF0000"/>
                </a:solidFill>
                <a:latin typeface="Times New Roman" pitchFamily="18" charset="0"/>
                <a:cs typeface="Times New Roman" pitchFamily="18" charset="0"/>
              </a:rPr>
              <a:t>Laser generation :</a:t>
            </a:r>
          </a:p>
        </p:txBody>
      </p:sp>
    </p:spTree>
    <p:extLst>
      <p:ext uri="{BB962C8B-B14F-4D97-AF65-F5344CB8AC3E}">
        <p14:creationId xmlns="" xmlns:p14="http://schemas.microsoft.com/office/powerpoint/2010/main" val="3472123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133600"/>
            <a:ext cx="8686800" cy="830997"/>
          </a:xfrm>
          <a:prstGeom prst="rect">
            <a:avLst/>
          </a:prstGeom>
          <a:solidFill>
            <a:schemeClr val="bg1"/>
          </a:solidFill>
        </p:spPr>
        <p:txBody>
          <a:bodyPr wrap="square" rtlCol="0">
            <a:spAutoFit/>
          </a:bodyPr>
          <a:lstStyle/>
          <a:p>
            <a:pPr algn="l"/>
            <a:r>
              <a:rPr lang="en-US" sz="2400" dirty="0" smtClean="0">
                <a:latin typeface="Times New Roman" pitchFamily="18" charset="0"/>
                <a:cs typeface="Times New Roman" pitchFamily="18" charset="0"/>
              </a:rPr>
              <a:t>Light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exhibits properties of both </a:t>
            </a:r>
            <a:r>
              <a:rPr lang="en-US" sz="2400" dirty="0" smtClean="0">
                <a:latin typeface="Times New Roman" pitchFamily="18" charset="0"/>
                <a:cs typeface="Times New Roman" pitchFamily="18" charset="0"/>
                <a:hlinkClick r:id="rId3" tooltip="Wave"/>
              </a:rPr>
              <a:t>waves</a:t>
            </a:r>
            <a:r>
              <a:rPr lang="en-US" sz="2400" dirty="0" smtClean="0">
                <a:latin typeface="Times New Roman" pitchFamily="18" charset="0"/>
                <a:cs typeface="Times New Roman" pitchFamily="18" charset="0"/>
              </a:rPr>
              <a:t> and </a:t>
            </a:r>
            <a:r>
              <a:rPr lang="en-US" sz="2400" dirty="0" smtClean="0">
                <a:latin typeface="Times New Roman" pitchFamily="18" charset="0"/>
                <a:cs typeface="Times New Roman" pitchFamily="18" charset="0"/>
                <a:hlinkClick r:id="rId4" tooltip="Particle physics"/>
              </a:rPr>
              <a:t>particles</a:t>
            </a:r>
            <a:r>
              <a:rPr lang="en-US" sz="2400" dirty="0" smtClean="0">
                <a:latin typeface="Times New Roman" pitchFamily="18" charset="0"/>
                <a:cs typeface="Times New Roman" pitchFamily="18" charset="0"/>
              </a:rPr>
              <a:t>. </a:t>
            </a:r>
          </a:p>
          <a:p>
            <a:pPr algn="l"/>
            <a:r>
              <a:rPr lang="en-US" sz="2400" dirty="0" smtClean="0">
                <a:latin typeface="Times New Roman" pitchFamily="18" charset="0"/>
                <a:cs typeface="Times New Roman" pitchFamily="18" charset="0"/>
              </a:rPr>
              <a:t>light is emitted and absorbed in tiny "packets" called </a:t>
            </a:r>
            <a:r>
              <a:rPr lang="en-US" sz="2400" dirty="0" smtClean="0">
                <a:latin typeface="Times New Roman" pitchFamily="18" charset="0"/>
                <a:cs typeface="Times New Roman" pitchFamily="18" charset="0"/>
                <a:hlinkClick r:id="rId5" tooltip="Photons"/>
              </a:rPr>
              <a:t>photons</a:t>
            </a:r>
            <a:r>
              <a:rPr lang="en-US" sz="2400" dirty="0" smtClean="0">
                <a:latin typeface="Times New Roman" pitchFamily="18" charset="0"/>
                <a:cs typeface="Times New Roman" pitchFamily="18" charset="0"/>
              </a:rPr>
              <a:t>.</a:t>
            </a:r>
          </a:p>
        </p:txBody>
      </p:sp>
      <p:pic>
        <p:nvPicPr>
          <p:cNvPr id="6" name="Picture 5" descr="C:\Users\Dr.Balsam\Desktop\LTI\1 PHOTON\Fig_1_1_2c_big.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34000" y="3200400"/>
            <a:ext cx="3581400" cy="22098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5334000" y="5638800"/>
            <a:ext cx="3581400" cy="707886"/>
          </a:xfrm>
          <a:prstGeom prst="rect">
            <a:avLst/>
          </a:prstGeom>
          <a:solidFill>
            <a:schemeClr val="bg1"/>
          </a:solidFill>
        </p:spPr>
        <p:txBody>
          <a:bodyPr wrap="square">
            <a:spAutoFit/>
          </a:bodyPr>
          <a:lstStyle/>
          <a:p>
            <a:pPr algn="l"/>
            <a:r>
              <a:rPr lang="en-US" sz="2000" b="1" dirty="0" smtClean="0">
                <a:solidFill>
                  <a:srgbClr val="FF0000"/>
                </a:solidFill>
                <a:latin typeface="Times New Roman" pitchFamily="18" charset="0"/>
                <a:cs typeface="Times New Roman" pitchFamily="18" charset="0"/>
              </a:rPr>
              <a:t>Light</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composed of packets of energy called </a:t>
            </a:r>
            <a:r>
              <a:rPr lang="en-US" sz="2000" b="1" dirty="0">
                <a:solidFill>
                  <a:srgbClr val="FF0000"/>
                </a:solidFill>
                <a:latin typeface="Times New Roman" pitchFamily="18" charset="0"/>
                <a:cs typeface="Times New Roman" pitchFamily="18" charset="0"/>
              </a:rPr>
              <a:t>photons </a:t>
            </a:r>
          </a:p>
        </p:txBody>
      </p:sp>
      <p:sp>
        <p:nvSpPr>
          <p:cNvPr id="8" name="Rectangle 7"/>
          <p:cNvSpPr/>
          <p:nvPr/>
        </p:nvSpPr>
        <p:spPr>
          <a:xfrm>
            <a:off x="228600" y="3276600"/>
            <a:ext cx="4724400" cy="1631216"/>
          </a:xfrm>
          <a:prstGeom prst="rect">
            <a:avLst/>
          </a:prstGeom>
          <a:solidFill>
            <a:schemeClr val="bg1"/>
          </a:solidFill>
        </p:spPr>
        <p:txBody>
          <a:bodyPr wrap="square">
            <a:spAutoFit/>
          </a:bodyPr>
          <a:lstStyle/>
          <a:p>
            <a:pPr algn="l"/>
            <a:r>
              <a:rPr lang="en-US" sz="2000" b="1" dirty="0" smtClean="0">
                <a:solidFill>
                  <a:srgbClr val="FF0000"/>
                </a:solidFill>
                <a:latin typeface="Times New Roman" pitchFamily="18" charset="0"/>
                <a:cs typeface="Times New Roman" pitchFamily="18" charset="0"/>
              </a:rPr>
              <a:t>    Photon</a:t>
            </a:r>
            <a:r>
              <a:rPr lang="en-US" sz="2000" dirty="0" smtClean="0">
                <a:latin typeface="Times New Roman" pitchFamily="18" charset="0"/>
                <a:cs typeface="Times New Roman" pitchFamily="18" charset="0"/>
              </a:rPr>
              <a:t> : </a:t>
            </a:r>
          </a:p>
          <a:p>
            <a:pPr marL="342900" indent="-342900" algn="l">
              <a:buClr>
                <a:srgbClr val="FF0000"/>
              </a:buCl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the elemental unit of </a:t>
            </a:r>
            <a:r>
              <a:rPr lang="en-US" sz="2000" dirty="0" smtClean="0">
                <a:latin typeface="Times New Roman" pitchFamily="18" charset="0"/>
                <a:cs typeface="Times New Roman" pitchFamily="18" charset="0"/>
                <a:hlinkClick r:id="rId7"/>
              </a:rPr>
              <a:t>light</a:t>
            </a:r>
            <a:r>
              <a:rPr lang="en-US" sz="2000" dirty="0" smtClean="0">
                <a:latin typeface="Times New Roman" pitchFamily="18" charset="0"/>
                <a:cs typeface="Times New Roman" pitchFamily="18" charset="0"/>
              </a:rPr>
              <a:t>.</a:t>
            </a:r>
          </a:p>
          <a:p>
            <a:pPr marL="342900" indent="-342900" algn="l">
              <a:buClr>
                <a:srgbClr val="FF0000"/>
              </a:buCl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has motion, but no mass or charge. </a:t>
            </a:r>
          </a:p>
          <a:p>
            <a:pPr marL="342900" indent="-342900" algn="l">
              <a:buClr>
                <a:srgbClr val="FF0000"/>
              </a:buClr>
            </a:pPr>
            <a:r>
              <a:rPr lang="en-US" sz="2000" dirty="0" smtClean="0">
                <a:latin typeface="Times New Roman" pitchFamily="18" charset="0"/>
                <a:cs typeface="Times New Roman" pitchFamily="18" charset="0"/>
              </a:rPr>
              <a:t>It is </a:t>
            </a:r>
            <a:r>
              <a:rPr lang="en-US" sz="2000" dirty="0">
                <a:latin typeface="Times New Roman" pitchFamily="18" charset="0"/>
                <a:cs typeface="Times New Roman" pitchFamily="18" charset="0"/>
              </a:rPr>
              <a:t>characterized </a:t>
            </a:r>
            <a:r>
              <a:rPr lang="en-US" sz="2000" dirty="0" smtClean="0">
                <a:latin typeface="Times New Roman" pitchFamily="18" charset="0"/>
                <a:cs typeface="Times New Roman" pitchFamily="18" charset="0"/>
              </a:rPr>
              <a:t>by (  </a:t>
            </a:r>
            <a:r>
              <a:rPr lang="en-US" sz="2000" dirty="0">
                <a:latin typeface="Times New Roman" pitchFamily="18" charset="0"/>
                <a:cs typeface="Times New Roman" pitchFamily="18" charset="0"/>
              </a:rPr>
              <a:t>wavelength (</a:t>
            </a:r>
            <a:r>
              <a:rPr lang="en-US" sz="2000" b="1" dirty="0">
                <a:latin typeface="Times New Roman" pitchFamily="18" charset="0"/>
                <a:cs typeface="Times New Roman" pitchFamily="18" charset="0"/>
              </a:rPr>
              <a:t>λ</a:t>
            </a:r>
            <a:r>
              <a:rPr lang="en-US" sz="2000" dirty="0">
                <a:latin typeface="Times New Roman" pitchFamily="18" charset="0"/>
                <a:cs typeface="Times New Roman" pitchFamily="18" charset="0"/>
              </a:rPr>
              <a:t>), frequency (</a:t>
            </a:r>
            <a:r>
              <a:rPr lang="en-US" sz="2000" b="1" i="1" dirty="0">
                <a:latin typeface="Times New Roman" pitchFamily="18" charset="0"/>
                <a:cs typeface="Times New Roman" pitchFamily="18" charset="0"/>
              </a:rPr>
              <a:t>v</a:t>
            </a:r>
            <a:r>
              <a:rPr lang="en-US" sz="2000" dirty="0">
                <a:latin typeface="Times New Roman" pitchFamily="18" charset="0"/>
                <a:cs typeface="Times New Roman" pitchFamily="18" charset="0"/>
              </a:rPr>
              <a:t>) and energy (</a:t>
            </a:r>
            <a:r>
              <a:rPr lang="en-US" sz="2000" b="1" i="1" dirty="0">
                <a:latin typeface="Times New Roman" pitchFamily="18" charset="0"/>
                <a:cs typeface="Times New Roman" pitchFamily="18" charset="0"/>
              </a:rPr>
              <a:t>E</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0" name="مستطيل 9"/>
          <p:cNvSpPr/>
          <p:nvPr/>
        </p:nvSpPr>
        <p:spPr>
          <a:xfrm>
            <a:off x="152400" y="304800"/>
            <a:ext cx="8763000" cy="1569660"/>
          </a:xfrm>
          <a:prstGeom prst="rect">
            <a:avLst/>
          </a:prstGeom>
          <a:solidFill>
            <a:schemeClr val="bg1"/>
          </a:solidFill>
        </p:spPr>
        <p:txBody>
          <a:bodyPr wrap="square">
            <a:spAutoFit/>
          </a:bodyPr>
          <a:lstStyle/>
          <a:p>
            <a:pPr algn="l"/>
            <a:r>
              <a:rPr lang="en-US" sz="2400" b="1" dirty="0" smtClean="0">
                <a:solidFill>
                  <a:srgbClr val="FF0000"/>
                </a:solidFill>
                <a:latin typeface="Times New Roman" pitchFamily="18" charset="0"/>
                <a:cs typeface="Times New Roman" pitchFamily="18" charset="0"/>
              </a:rPr>
              <a:t>Light</a:t>
            </a:r>
            <a:r>
              <a:rPr lang="en-US" sz="2400" dirty="0" smtClean="0">
                <a:latin typeface="Times New Roman" pitchFamily="18" charset="0"/>
                <a:cs typeface="Times New Roman" pitchFamily="18" charset="0"/>
              </a:rPr>
              <a:t> is </a:t>
            </a:r>
            <a:r>
              <a:rPr lang="en-US" sz="2400" dirty="0" smtClean="0">
                <a:latin typeface="Times New Roman" pitchFamily="18" charset="0"/>
                <a:cs typeface="Times New Roman" pitchFamily="18" charset="0"/>
                <a:hlinkClick r:id="rId8" tooltip="Electromagnetic radiation"/>
              </a:rPr>
              <a:t>electromagnetic radiation</a:t>
            </a:r>
            <a:r>
              <a:rPr lang="en-US" sz="2400" dirty="0" smtClean="0">
                <a:latin typeface="Times New Roman" pitchFamily="18" charset="0"/>
                <a:cs typeface="Times New Roman" pitchFamily="18" charset="0"/>
              </a:rPr>
              <a:t>, comprising of an electric and magnetic fields. An electric field is undulating in the vertical direction and a magnetic field is undulating in the horizontal direction and both of them fluctuate perpendicularly to the direction of propagation.</a:t>
            </a:r>
            <a:endParaRPr lang="en-US" sz="2400" dirty="0">
              <a:latin typeface="Times New Roman" pitchFamily="18" charset="0"/>
              <a:cs typeface="Times New Roman" pitchFamily="18" charset="0"/>
            </a:endParaRPr>
          </a:p>
        </p:txBody>
      </p:sp>
      <p:pic>
        <p:nvPicPr>
          <p:cNvPr id="11" name="Picture 4" descr="photon energy equation"/>
          <p:cNvPicPr>
            <a:picLocks noChangeAspect="1" noChangeArrowheads="1"/>
          </p:cNvPicPr>
          <p:nvPr/>
        </p:nvPicPr>
        <p:blipFill>
          <a:blip r:embed="rId9" cstate="print"/>
          <a:srcRect/>
          <a:stretch>
            <a:fillRect/>
          </a:stretch>
        </p:blipFill>
        <p:spPr bwMode="auto">
          <a:xfrm>
            <a:off x="2667000" y="5105400"/>
            <a:ext cx="1676400" cy="790575"/>
          </a:xfrm>
          <a:prstGeom prst="rect">
            <a:avLst/>
          </a:prstGeom>
          <a:noFill/>
        </p:spPr>
      </p:pic>
      <p:sp>
        <p:nvSpPr>
          <p:cNvPr id="12" name="Rectangle 6"/>
          <p:cNvSpPr/>
          <p:nvPr/>
        </p:nvSpPr>
        <p:spPr>
          <a:xfrm>
            <a:off x="228600" y="5786454"/>
            <a:ext cx="4876800" cy="923330"/>
          </a:xfrm>
          <a:prstGeom prst="rect">
            <a:avLst/>
          </a:prstGeom>
        </p:spPr>
        <p:txBody>
          <a:bodyPr wrap="square">
            <a:spAutoFit/>
          </a:bodyPr>
          <a:lstStyle/>
          <a:p>
            <a:pPr algn="l"/>
            <a:r>
              <a:rPr lang="en-US" dirty="0" smtClean="0">
                <a:latin typeface="Times New Roman" pitchFamily="18" charset="0"/>
                <a:cs typeface="Times New Roman" pitchFamily="18" charset="0"/>
              </a:rPr>
              <a:t>Where: </a:t>
            </a:r>
          </a:p>
          <a:p>
            <a:pPr algn="l"/>
            <a:r>
              <a:rPr lang="en-US" b="1" i="1" dirty="0" smtClean="0">
                <a:latin typeface="Times New Roman" pitchFamily="18" charset="0"/>
                <a:cs typeface="Times New Roman" pitchFamily="18" charset="0"/>
              </a:rPr>
              <a:t>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Planck's constant </a:t>
            </a:r>
            <a:r>
              <a:rPr lang="pt-BR" dirty="0" smtClean="0">
                <a:latin typeface="Times New Roman" pitchFamily="18" charset="0"/>
                <a:cs typeface="Times New Roman" pitchFamily="18" charset="0"/>
              </a:rPr>
              <a:t>= </a:t>
            </a:r>
            <a:r>
              <a:rPr lang="pt-BR" dirty="0">
                <a:latin typeface="Times New Roman" pitchFamily="18" charset="0"/>
                <a:cs typeface="Times New Roman" pitchFamily="18" charset="0"/>
              </a:rPr>
              <a:t>6.626 × 10 </a:t>
            </a:r>
            <a:r>
              <a:rPr lang="pt-BR" baseline="30000" dirty="0">
                <a:latin typeface="Times New Roman" pitchFamily="18" charset="0"/>
                <a:cs typeface="Times New Roman" pitchFamily="18" charset="0"/>
              </a:rPr>
              <a:t>-34 </a:t>
            </a:r>
            <a:r>
              <a:rPr lang="pt-BR" dirty="0">
                <a:latin typeface="Times New Roman" pitchFamily="18" charset="0"/>
                <a:cs typeface="Times New Roman" pitchFamily="18" charset="0"/>
              </a:rPr>
              <a:t>joule·s</a:t>
            </a:r>
          </a:p>
          <a:p>
            <a:pPr algn="l"/>
            <a:r>
              <a:rPr lang="en-US" b="1"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is the speed of light</a:t>
            </a:r>
            <a:r>
              <a:rPr lang="pt-BR" dirty="0" smtClean="0">
                <a:latin typeface="Times New Roman" pitchFamily="18" charset="0"/>
                <a:cs typeface="Times New Roman" pitchFamily="18" charset="0"/>
              </a:rPr>
              <a:t> </a:t>
            </a:r>
            <a:r>
              <a:rPr lang="pt-BR" dirty="0">
                <a:latin typeface="Times New Roman" pitchFamily="18" charset="0"/>
                <a:cs typeface="Times New Roman" pitchFamily="18" charset="0"/>
              </a:rPr>
              <a:t>= 2.998 × 10</a:t>
            </a:r>
            <a:r>
              <a:rPr lang="pt-BR" baseline="30000" dirty="0">
                <a:latin typeface="Times New Roman" pitchFamily="18" charset="0"/>
                <a:cs typeface="Times New Roman" pitchFamily="18" charset="0"/>
              </a:rPr>
              <a:t>8</a:t>
            </a:r>
            <a:r>
              <a:rPr lang="pt-BR" dirty="0">
                <a:latin typeface="Times New Roman" pitchFamily="18" charset="0"/>
                <a:cs typeface="Times New Roman" pitchFamily="18" charset="0"/>
              </a:rPr>
              <a:t> </a:t>
            </a:r>
            <a:r>
              <a:rPr lang="pt-BR" dirty="0" smtClean="0">
                <a:latin typeface="Times New Roman" pitchFamily="18" charset="0"/>
                <a:cs typeface="Times New Roman" pitchFamily="18" charset="0"/>
              </a:rPr>
              <a:t>m/s</a:t>
            </a:r>
            <a:endParaRPr lang="en-US" dirty="0" smtClean="0">
              <a:latin typeface="Times New Roman" pitchFamily="18" charset="0"/>
              <a:cs typeface="Times New Roman" pitchFamily="18" charset="0"/>
            </a:endParaRPr>
          </a:p>
        </p:txBody>
      </p:sp>
      <p:sp>
        <p:nvSpPr>
          <p:cNvPr id="13" name="Rectangle 5"/>
          <p:cNvSpPr/>
          <p:nvPr/>
        </p:nvSpPr>
        <p:spPr>
          <a:xfrm>
            <a:off x="457200" y="5105400"/>
            <a:ext cx="1601337" cy="646331"/>
          </a:xfrm>
          <a:prstGeom prst="rect">
            <a:avLst/>
          </a:prstGeom>
        </p:spPr>
        <p:txBody>
          <a:bodyPr wrap="square">
            <a:spAutoFit/>
          </a:bodyPr>
          <a:lstStyle/>
          <a:p>
            <a:r>
              <a:rPr lang="en-US" sz="3600" b="1" i="1" dirty="0" smtClean="0">
                <a:latin typeface="Times New Roman" pitchFamily="18" charset="0"/>
                <a:cs typeface="Times New Roman" pitchFamily="18" charset="0"/>
              </a:rPr>
              <a:t>E = </a:t>
            </a:r>
            <a:r>
              <a:rPr lang="en-US" sz="3600" b="1" i="1" dirty="0" err="1" smtClean="0">
                <a:latin typeface="Times New Roman" pitchFamily="18" charset="0"/>
                <a:cs typeface="Times New Roman" pitchFamily="18" charset="0"/>
              </a:rPr>
              <a:t>hv</a:t>
            </a:r>
            <a:endParaRPr lang="en-US" i="1" dirty="0"/>
          </a:p>
        </p:txBody>
      </p:sp>
      <p:sp>
        <p:nvSpPr>
          <p:cNvPr id="14" name="Rectangle 10"/>
          <p:cNvSpPr>
            <a:spLocks noChangeArrowheads="1"/>
          </p:cNvSpPr>
          <p:nvPr/>
        </p:nvSpPr>
        <p:spPr bwMode="auto">
          <a:xfrm>
            <a:off x="152400" y="152400"/>
            <a:ext cx="8763000" cy="6629400"/>
          </a:xfrm>
          <a:prstGeom prst="rect">
            <a:avLst/>
          </a:prstGeom>
          <a:noFill/>
          <a:ln w="88900" cmpd="tri">
            <a:solidFill>
              <a:srgbClr val="FF0000"/>
            </a:solidFill>
            <a:miter lim="800000"/>
            <a:headEnd/>
            <a:tailEnd/>
          </a:ln>
        </p:spPr>
        <p:txBody>
          <a:bodyPr wrap="none" anchor="ctr"/>
          <a:lstStyle/>
          <a:p>
            <a:endParaRPr lang="en-US"/>
          </a:p>
        </p:txBody>
      </p:sp>
    </p:spTree>
    <p:extLst>
      <p:ext uri="{BB962C8B-B14F-4D97-AF65-F5344CB8AC3E}">
        <p14:creationId xmlns="" xmlns:p14="http://schemas.microsoft.com/office/powerpoint/2010/main" val="36287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752600"/>
            <a:ext cx="8458200"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l"/>
            <a:r>
              <a:rPr lang="en-US" sz="2400" b="1" dirty="0" smtClean="0">
                <a:solidFill>
                  <a:srgbClr val="FF0000"/>
                </a:solidFill>
                <a:latin typeface="Times New Roman" pitchFamily="18" charset="0"/>
                <a:cs typeface="Times New Roman" pitchFamily="18" charset="0"/>
              </a:rPr>
              <a:t>Energy can never be created or destroyed. </a:t>
            </a:r>
          </a:p>
          <a:p>
            <a:pPr marL="457200" indent="-457200" algn="l"/>
            <a:endParaRPr lang="en-US" sz="2400" b="1" dirty="0" smtClean="0">
              <a:solidFill>
                <a:srgbClr val="FF0000"/>
              </a:solidFill>
              <a:latin typeface="Times New Roman" pitchFamily="18" charset="0"/>
              <a:cs typeface="Times New Roman" pitchFamily="18" charset="0"/>
            </a:endParaRPr>
          </a:p>
          <a:p>
            <a:pPr marL="457200" indent="-457200" algn="l"/>
            <a:r>
              <a:rPr lang="en-US" sz="2400" dirty="0" smtClean="0">
                <a:latin typeface="Times New Roman" pitchFamily="18" charset="0"/>
                <a:cs typeface="Times New Roman" pitchFamily="18" charset="0"/>
              </a:rPr>
              <a:t>Although energy can never be created or destroyed, it can be transformed into new forms.</a:t>
            </a:r>
          </a:p>
          <a:p>
            <a:pPr marL="457200" indent="-457200" algn="l"/>
            <a:endParaRPr lang="en-US" sz="2400" dirty="0" smtClean="0">
              <a:latin typeface="Times New Roman" pitchFamily="18" charset="0"/>
              <a:cs typeface="Times New Roman" pitchFamily="18" charset="0"/>
            </a:endParaRPr>
          </a:p>
          <a:p>
            <a:pPr marL="457200" indent="-457200" algn="l"/>
            <a:endParaRPr lang="en-US" sz="2400" dirty="0" smtClean="0">
              <a:latin typeface="Times New Roman" pitchFamily="18" charset="0"/>
              <a:cs typeface="Times New Roman" pitchFamily="18" charset="0"/>
            </a:endParaRPr>
          </a:p>
          <a:p>
            <a:pPr marL="457200" indent="-457200" algn="l"/>
            <a:r>
              <a:rPr lang="en-US" sz="2400" dirty="0" smtClean="0">
                <a:latin typeface="Times New Roman" pitchFamily="18" charset="0"/>
                <a:cs typeface="Times New Roman" pitchFamily="18" charset="0"/>
              </a:rPr>
              <a:t>In other words, the total amount of energy available in the universe remains constant and can never increase or decrease.</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Rectangle 2"/>
          <p:cNvSpPr/>
          <p:nvPr/>
        </p:nvSpPr>
        <p:spPr>
          <a:xfrm>
            <a:off x="1600200" y="272457"/>
            <a:ext cx="617220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solidFill>
                  <a:srgbClr val="FF0000"/>
                </a:solidFill>
                <a:latin typeface="Times New Roman" pitchFamily="18" charset="0"/>
                <a:cs typeface="Times New Roman" pitchFamily="18" charset="0"/>
              </a:rPr>
              <a:t>The law of conservation of energy</a:t>
            </a:r>
            <a:endParaRPr lang="en-US" sz="3200" b="1" dirty="0" smtClean="0">
              <a:latin typeface="Times New Roman" pitchFamily="18" charset="0"/>
              <a:cs typeface="Times New Roman" pitchFamily="18" charset="0"/>
            </a:endParaRPr>
          </a:p>
        </p:txBody>
      </p:sp>
      <p:sp>
        <p:nvSpPr>
          <p:cNvPr id="4" name="Rectangle 3"/>
          <p:cNvSpPr/>
          <p:nvPr/>
        </p:nvSpPr>
        <p:spPr>
          <a:xfrm>
            <a:off x="762000" y="914400"/>
            <a:ext cx="3028393" cy="461665"/>
          </a:xfrm>
          <a:prstGeom prst="rect">
            <a:avLst/>
          </a:prstGeom>
        </p:spPr>
        <p:txBody>
          <a:bodyPr wrap="none">
            <a:spAutoFit/>
          </a:bodyPr>
          <a:lstStyle/>
          <a:p>
            <a:r>
              <a:rPr lang="en-US" sz="2400" dirty="0" smtClean="0">
                <a:latin typeface="Times New Roman" pitchFamily="18" charset="0"/>
                <a:cs typeface="Times New Roman" pitchFamily="18" charset="0"/>
              </a:rPr>
              <a:t>According to this law:-</a:t>
            </a:r>
          </a:p>
        </p:txBody>
      </p:sp>
      <p:sp>
        <p:nvSpPr>
          <p:cNvPr id="5" name="Rectangle 4"/>
          <p:cNvSpPr/>
          <p:nvPr/>
        </p:nvSpPr>
        <p:spPr>
          <a:xfrm>
            <a:off x="544132" y="5224288"/>
            <a:ext cx="8066468" cy="830997"/>
          </a:xfrm>
          <a:prstGeom prst="rect">
            <a:avLst/>
          </a:prstGeom>
        </p:spPr>
        <p:txBody>
          <a:bodyPr wrap="square">
            <a:spAutoFit/>
          </a:bodyPr>
          <a:lstStyle/>
          <a:p>
            <a:pPr marL="355600" indent="-355600" algn="l"/>
            <a:r>
              <a:rPr lang="en-US" sz="2400" b="1" dirty="0">
                <a:solidFill>
                  <a:srgbClr val="FF0000"/>
                </a:solidFill>
                <a:latin typeface="Times New Roman" pitchFamily="18" charset="0"/>
                <a:cs typeface="Times New Roman" pitchFamily="18" charset="0"/>
              </a:rPr>
              <a:t>Light energy</a:t>
            </a:r>
            <a:r>
              <a:rPr lang="en-US" sz="2400" b="1" dirty="0">
                <a:latin typeface="Times New Roman" pitchFamily="18" charset="0"/>
                <a:cs typeface="Times New Roman" pitchFamily="18" charset="0"/>
              </a:rPr>
              <a:t> is capable of causing heating, mechanical effects and chemical reactions. </a:t>
            </a:r>
          </a:p>
        </p:txBody>
      </p:sp>
      <p:sp>
        <p:nvSpPr>
          <p:cNvPr id="6" name="TextBox 5"/>
          <p:cNvSpPr txBox="1"/>
          <p:nvPr/>
        </p:nvSpPr>
        <p:spPr>
          <a:xfrm>
            <a:off x="2743200" y="3348335"/>
            <a:ext cx="355424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Energy = </a:t>
            </a:r>
            <a:r>
              <a:rPr lang="en-US" sz="2400" dirty="0" err="1" smtClean="0">
                <a:latin typeface="Times New Roman" pitchFamily="18" charset="0"/>
                <a:cs typeface="Times New Roman" pitchFamily="18" charset="0"/>
              </a:rPr>
              <a:t>hv</a:t>
            </a:r>
            <a:r>
              <a:rPr lang="en-US" sz="2400" dirty="0" smtClean="0">
                <a:latin typeface="Times New Roman" pitchFamily="18" charset="0"/>
                <a:cs typeface="Times New Roman" pitchFamily="18" charset="0"/>
              </a:rPr>
              <a:t> = KT = ½ mv²</a:t>
            </a:r>
            <a:endParaRPr lang="en-US" sz="2400" dirty="0">
              <a:latin typeface="Times New Roman" pitchFamily="18" charset="0"/>
              <a:cs typeface="Times New Roman" pitchFamily="18" charset="0"/>
            </a:endParaRPr>
          </a:p>
        </p:txBody>
      </p:sp>
      <p:sp>
        <p:nvSpPr>
          <p:cNvPr id="7" name="Rectangle 10"/>
          <p:cNvSpPr>
            <a:spLocks noChangeArrowheads="1"/>
          </p:cNvSpPr>
          <p:nvPr/>
        </p:nvSpPr>
        <p:spPr bwMode="auto">
          <a:xfrm>
            <a:off x="152400" y="152400"/>
            <a:ext cx="8763000" cy="66294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1484784"/>
            <a:ext cx="8640960" cy="1015663"/>
          </a:xfrm>
          <a:prstGeom prst="rect">
            <a:avLst/>
          </a:prstGeom>
        </p:spPr>
        <p:txBody>
          <a:bodyPr wrap="square">
            <a:spAutoFit/>
          </a:bodyPr>
          <a:lstStyle/>
          <a:p>
            <a:pPr algn="l"/>
            <a:r>
              <a:rPr lang="en-US" sz="2000" dirty="0" smtClean="0">
                <a:latin typeface="Times New Roman" pitchFamily="18" charset="0"/>
                <a:cs typeface="Times New Roman" pitchFamily="18" charset="0"/>
              </a:rPr>
              <a:t>In atomic physics, the </a:t>
            </a:r>
            <a:r>
              <a:rPr lang="en-US" sz="2000" b="1" dirty="0" smtClean="0">
                <a:latin typeface="Times New Roman" pitchFamily="18" charset="0"/>
                <a:cs typeface="Times New Roman" pitchFamily="18" charset="0"/>
              </a:rPr>
              <a:t>Bohr model</a:t>
            </a:r>
            <a:r>
              <a:rPr lang="en-US" sz="2000" dirty="0" smtClean="0">
                <a:latin typeface="Times New Roman" pitchFamily="18" charset="0"/>
                <a:cs typeface="Times New Roman" pitchFamily="18" charset="0"/>
              </a:rPr>
              <a:t>, introduced by </a:t>
            </a:r>
            <a:r>
              <a:rPr lang="en-US" sz="2000" dirty="0" err="1" smtClean="0">
                <a:latin typeface="Times New Roman" pitchFamily="18" charset="0"/>
                <a:cs typeface="Times New Roman" pitchFamily="18" charset="0"/>
                <a:hlinkClick r:id="rId2" tooltip="Niels Bohr"/>
              </a:rPr>
              <a:t>Niels</a:t>
            </a:r>
            <a:r>
              <a:rPr lang="en-US" sz="2000" dirty="0" smtClean="0">
                <a:latin typeface="Times New Roman" pitchFamily="18" charset="0"/>
                <a:cs typeface="Times New Roman" pitchFamily="18" charset="0"/>
                <a:hlinkClick r:id="rId2" tooltip="Niels Bohr"/>
              </a:rPr>
              <a:t> Bohr</a:t>
            </a:r>
            <a:r>
              <a:rPr lang="en-US" sz="2000" dirty="0" smtClean="0">
                <a:latin typeface="Times New Roman" pitchFamily="18" charset="0"/>
                <a:cs typeface="Times New Roman" pitchFamily="18" charset="0"/>
              </a:rPr>
              <a:t> in 1913, depicts the </a:t>
            </a:r>
            <a:r>
              <a:rPr lang="en-US" sz="2000" dirty="0" smtClean="0">
                <a:solidFill>
                  <a:srgbClr val="FF0000"/>
                </a:solidFill>
                <a:latin typeface="Times New Roman" pitchFamily="18" charset="0"/>
                <a:cs typeface="Times New Roman" pitchFamily="18" charset="0"/>
              </a:rPr>
              <a:t>atom </a:t>
            </a:r>
            <a:r>
              <a:rPr lang="en-US" sz="2000" dirty="0" smtClean="0">
                <a:latin typeface="Times New Roman" pitchFamily="18" charset="0"/>
                <a:cs typeface="Times New Roman" pitchFamily="18" charset="0"/>
              </a:rPr>
              <a:t>as a small, positively charged </a:t>
            </a:r>
            <a:r>
              <a:rPr lang="en-US" sz="2000" dirty="0" smtClean="0">
                <a:latin typeface="Times New Roman" pitchFamily="18" charset="0"/>
                <a:cs typeface="Times New Roman" pitchFamily="18" charset="0"/>
                <a:hlinkClick r:id="rId3" tooltip="Atomic nucleus"/>
              </a:rPr>
              <a:t>nucleus</a:t>
            </a:r>
            <a:r>
              <a:rPr lang="en-US" sz="2000" dirty="0" smtClean="0">
                <a:latin typeface="Times New Roman" pitchFamily="18" charset="0"/>
                <a:cs typeface="Times New Roman" pitchFamily="18" charset="0"/>
              </a:rPr>
              <a:t> surrounded by </a:t>
            </a:r>
            <a:r>
              <a:rPr lang="en-US" sz="2000" dirty="0" smtClean="0">
                <a:latin typeface="Times New Roman" pitchFamily="18" charset="0"/>
                <a:cs typeface="Times New Roman" pitchFamily="18" charset="0"/>
                <a:hlinkClick r:id="rId4" tooltip="Electron"/>
              </a:rPr>
              <a:t>electrons</a:t>
            </a:r>
            <a:r>
              <a:rPr lang="en-US" sz="2000" dirty="0" smtClean="0">
                <a:latin typeface="Times New Roman" pitchFamily="18" charset="0"/>
                <a:cs typeface="Times New Roman" pitchFamily="18" charset="0"/>
              </a:rPr>
              <a:t> that travel in </a:t>
            </a:r>
            <a:r>
              <a:rPr lang="en-US" sz="2000" dirty="0" err="1" smtClean="0">
                <a:latin typeface="Times New Roman" pitchFamily="18" charset="0"/>
                <a:cs typeface="Times New Roman" pitchFamily="18" charset="0"/>
              </a:rPr>
              <a:t>orbitals</a:t>
            </a:r>
            <a:r>
              <a:rPr lang="en-US" sz="2000" dirty="0" smtClean="0">
                <a:latin typeface="Times New Roman" pitchFamily="18" charset="0"/>
                <a:cs typeface="Times New Roman" pitchFamily="18" charset="0"/>
              </a:rPr>
              <a:t> around the nucleus.</a:t>
            </a:r>
            <a:endParaRPr lang="en-US" sz="2000" dirty="0">
              <a:latin typeface="Times New Roman" pitchFamily="18" charset="0"/>
              <a:cs typeface="Times New Roman" pitchFamily="18" charset="0"/>
            </a:endParaRPr>
          </a:p>
        </p:txBody>
      </p:sp>
      <p:sp>
        <p:nvSpPr>
          <p:cNvPr id="5" name="مستطيل 4"/>
          <p:cNvSpPr/>
          <p:nvPr/>
        </p:nvSpPr>
        <p:spPr>
          <a:xfrm>
            <a:off x="296988" y="201019"/>
            <a:ext cx="4563044" cy="584775"/>
          </a:xfrm>
          <a:prstGeom prst="rect">
            <a:avLst/>
          </a:prstGeom>
          <a:solidFill>
            <a:srgbClr val="FFFFCC"/>
          </a:solidFill>
          <a:ln>
            <a:solidFill>
              <a:srgbClr val="FF0000"/>
            </a:solidFill>
          </a:ln>
        </p:spPr>
        <p:txBody>
          <a:bodyPr wrap="none">
            <a:spAutoFit/>
          </a:bodyPr>
          <a:lstStyle/>
          <a:p>
            <a:r>
              <a:rPr lang="en-US" sz="3200" b="1" dirty="0" smtClean="0">
                <a:solidFill>
                  <a:srgbClr val="FF0000"/>
                </a:solidFill>
                <a:latin typeface="Times New Roman" pitchFamily="18" charset="0"/>
                <a:cs typeface="Times New Roman" pitchFamily="18" charset="0"/>
              </a:rPr>
              <a:t>Bohr model of the atom :</a:t>
            </a:r>
            <a:endParaRPr lang="en-US" sz="3200" b="1" dirty="0">
              <a:solidFill>
                <a:srgbClr val="FF0000"/>
              </a:solidFill>
              <a:latin typeface="Times New Roman" pitchFamily="18" charset="0"/>
              <a:cs typeface="Times New Roman" pitchFamily="18" charset="0"/>
            </a:endParaRPr>
          </a:p>
        </p:txBody>
      </p:sp>
      <p:sp>
        <p:nvSpPr>
          <p:cNvPr id="7" name="مستطيل 6"/>
          <p:cNvSpPr/>
          <p:nvPr/>
        </p:nvSpPr>
        <p:spPr>
          <a:xfrm>
            <a:off x="144016" y="792288"/>
            <a:ext cx="8820472" cy="707886"/>
          </a:xfrm>
          <a:prstGeom prst="rect">
            <a:avLst/>
          </a:prstGeom>
        </p:spPr>
        <p:txBody>
          <a:bodyPr wrap="square">
            <a:spAutoFit/>
          </a:bodyPr>
          <a:lstStyle/>
          <a:p>
            <a:pPr algn="l"/>
            <a:r>
              <a:rPr lang="en-US" sz="2000" dirty="0" smtClean="0">
                <a:latin typeface="Times New Roman" pitchFamily="18" charset="0"/>
                <a:cs typeface="Times New Roman" pitchFamily="18" charset="0"/>
              </a:rPr>
              <a:t>The </a:t>
            </a:r>
            <a:r>
              <a:rPr lang="en-US" sz="2000" b="1" dirty="0" smtClean="0">
                <a:solidFill>
                  <a:srgbClr val="FF0000"/>
                </a:solidFill>
                <a:latin typeface="Times New Roman" pitchFamily="18" charset="0"/>
                <a:cs typeface="Times New Roman" pitchFamily="18" charset="0"/>
              </a:rPr>
              <a:t>atom</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is a basic unit of matter that consists of a dense central </a:t>
            </a:r>
            <a:r>
              <a:rPr lang="en-US" sz="2000" dirty="0" smtClean="0">
                <a:solidFill>
                  <a:srgbClr val="6600FF"/>
                </a:solidFill>
                <a:latin typeface="Times New Roman" pitchFamily="18" charset="0"/>
                <a:cs typeface="Times New Roman" pitchFamily="18" charset="0"/>
              </a:rPr>
              <a:t>nucleus</a:t>
            </a:r>
            <a:r>
              <a:rPr lang="en-US" sz="2000" dirty="0" smtClean="0">
                <a:latin typeface="Times New Roman" pitchFamily="18" charset="0"/>
                <a:cs typeface="Times New Roman" pitchFamily="18" charset="0"/>
              </a:rPr>
              <a:t> surrounded by a cloud of negatively charged </a:t>
            </a:r>
            <a:r>
              <a:rPr lang="en-US" sz="2000" u="sng" dirty="0" smtClean="0">
                <a:solidFill>
                  <a:srgbClr val="6600FF"/>
                </a:solidFill>
                <a:latin typeface="Times New Roman" pitchFamily="18" charset="0"/>
                <a:cs typeface="Times New Roman" pitchFamily="18" charset="0"/>
              </a:rPr>
              <a:t>electrons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5" cstate="print"/>
          <a:srcRect/>
          <a:stretch>
            <a:fillRect/>
          </a:stretch>
        </p:blipFill>
        <p:spPr bwMode="auto">
          <a:xfrm>
            <a:off x="251520" y="2708920"/>
            <a:ext cx="3059832" cy="3240360"/>
          </a:xfrm>
          <a:prstGeom prst="rect">
            <a:avLst/>
          </a:prstGeom>
          <a:noFill/>
          <a:ln w="9525">
            <a:noFill/>
            <a:miter lim="800000"/>
            <a:headEnd/>
            <a:tailEnd/>
          </a:ln>
        </p:spPr>
      </p:pic>
      <p:sp>
        <p:nvSpPr>
          <p:cNvPr id="9" name="مستطيل 8"/>
          <p:cNvSpPr/>
          <p:nvPr/>
        </p:nvSpPr>
        <p:spPr>
          <a:xfrm>
            <a:off x="251520" y="5949280"/>
            <a:ext cx="2768707" cy="400110"/>
          </a:xfrm>
          <a:prstGeom prst="rect">
            <a:avLst/>
          </a:prstGeom>
        </p:spPr>
        <p:txBody>
          <a:bodyPr wrap="none">
            <a:spAutoFit/>
          </a:bodyPr>
          <a:lstStyle/>
          <a:p>
            <a:r>
              <a:rPr lang="en-US" sz="2000" dirty="0" err="1" smtClean="0">
                <a:latin typeface="Times New Roman" pitchFamily="18" charset="0"/>
                <a:cs typeface="Times New Roman" pitchFamily="18" charset="0"/>
              </a:rPr>
              <a:t>Niels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Henrik</a:t>
            </a:r>
            <a:r>
              <a:rPr lang="en-US" sz="2000" dirty="0" smtClean="0">
                <a:latin typeface="Times New Roman" pitchFamily="18" charset="0"/>
                <a:cs typeface="Times New Roman" pitchFamily="18" charset="0"/>
              </a:rPr>
              <a:t> David Bohr</a:t>
            </a:r>
            <a:endParaRPr lang="en-US" sz="2000" dirty="0">
              <a:latin typeface="Times New Roman" pitchFamily="18" charset="0"/>
              <a:cs typeface="Times New Roman" pitchFamily="18" charset="0"/>
            </a:endParaRPr>
          </a:p>
        </p:txBody>
      </p:sp>
      <p:sp>
        <p:nvSpPr>
          <p:cNvPr id="10" name="مستطيل 9"/>
          <p:cNvSpPr/>
          <p:nvPr/>
        </p:nvSpPr>
        <p:spPr>
          <a:xfrm>
            <a:off x="683568" y="6309320"/>
            <a:ext cx="1440160" cy="400110"/>
          </a:xfrm>
          <a:prstGeom prst="rect">
            <a:avLst/>
          </a:prstGeom>
        </p:spPr>
        <p:txBody>
          <a:bodyPr wrap="square">
            <a:spAutoFit/>
          </a:bodyPr>
          <a:lstStyle/>
          <a:p>
            <a:pPr algn="l"/>
            <a:r>
              <a:rPr lang="en-US" sz="2000" dirty="0" smtClean="0">
                <a:latin typeface="Times New Roman" pitchFamily="18" charset="0"/>
                <a:cs typeface="Times New Roman" pitchFamily="18" charset="0"/>
              </a:rPr>
              <a:t>1885 - 1962</a:t>
            </a:r>
            <a:endParaRPr lang="en-US" sz="20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6" cstate="print"/>
          <a:srcRect/>
          <a:stretch>
            <a:fillRect/>
          </a:stretch>
        </p:blipFill>
        <p:spPr bwMode="auto">
          <a:xfrm>
            <a:off x="3923928" y="2708920"/>
            <a:ext cx="4752528" cy="3258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مستطيل 11"/>
          <p:cNvSpPr/>
          <p:nvPr/>
        </p:nvSpPr>
        <p:spPr>
          <a:xfrm>
            <a:off x="4716016" y="6093296"/>
            <a:ext cx="3217419" cy="461665"/>
          </a:xfrm>
          <a:prstGeom prst="rect">
            <a:avLst/>
          </a:prstGeom>
        </p:spPr>
        <p:txBody>
          <a:bodyPr wrap="none">
            <a:spAutoFit/>
          </a:bodyPr>
          <a:lstStyle/>
          <a:p>
            <a:r>
              <a:rPr lang="en-US" sz="2400" b="1" i="1" dirty="0" smtClean="0">
                <a:solidFill>
                  <a:srgbClr val="FF0000"/>
                </a:solidFill>
              </a:rPr>
              <a:t>Bohr model of the atom</a:t>
            </a:r>
            <a:endParaRPr lang="en-US" sz="2400" b="1" dirty="0">
              <a:solidFill>
                <a:srgbClr val="FF0000"/>
              </a:solidFill>
            </a:endParaRPr>
          </a:p>
        </p:txBody>
      </p:sp>
      <p:sp>
        <p:nvSpPr>
          <p:cNvPr id="1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892480" cy="4524315"/>
          </a:xfrm>
          <a:prstGeom prst="rect">
            <a:avLst/>
          </a:prstGeom>
        </p:spPr>
        <p:txBody>
          <a:bodyPr wrap="square">
            <a:spAutoFit/>
          </a:bodyPr>
          <a:lstStyle/>
          <a:p>
            <a:pPr marL="536575" indent="-354013" algn="l"/>
            <a:r>
              <a:rPr lang="en-US" sz="2400" dirty="0" smtClean="0">
                <a:latin typeface="Times New Roman" pitchFamily="18" charset="0"/>
                <a:cs typeface="Times New Roman" pitchFamily="18" charset="0"/>
              </a:rPr>
              <a:t>He suggested that electrons could only have certain classical motions:</a:t>
            </a:r>
          </a:p>
          <a:p>
            <a:pPr marL="536575" indent="-354013" algn="l">
              <a:buClr>
                <a:srgbClr val="FF0000"/>
              </a:buClr>
              <a:buFont typeface="Wingdings" pitchFamily="2" charset="2"/>
              <a:buChar char="Ø"/>
            </a:pPr>
            <a:r>
              <a:rPr lang="en-US" sz="2400" dirty="0" smtClean="0">
                <a:latin typeface="Times New Roman" pitchFamily="18" charset="0"/>
                <a:cs typeface="Times New Roman" pitchFamily="18" charset="0"/>
              </a:rPr>
              <a:t>Electrons in atoms are free to move around the nucleus.</a:t>
            </a:r>
          </a:p>
          <a:p>
            <a:pPr marL="536575" indent="-354013" algn="l">
              <a:buClr>
                <a:srgbClr val="FF0000"/>
              </a:buClr>
              <a:buFont typeface="Wingdings" pitchFamily="2" charset="2"/>
              <a:buChar char="Ø"/>
            </a:pPr>
            <a:r>
              <a:rPr lang="en-US" sz="2400" dirty="0" smtClean="0">
                <a:latin typeface="Times New Roman" pitchFamily="18" charset="0"/>
                <a:cs typeface="Times New Roman" pitchFamily="18" charset="0"/>
              </a:rPr>
              <a:t>The electrons can only move stably, without radiating, in certain </a:t>
            </a:r>
            <a:r>
              <a:rPr lang="en-US" sz="2400" dirty="0" err="1" smtClean="0">
                <a:latin typeface="Times New Roman" pitchFamily="18" charset="0"/>
                <a:cs typeface="Times New Roman" pitchFamily="18" charset="0"/>
              </a:rPr>
              <a:t>orbitals</a:t>
            </a:r>
            <a:r>
              <a:rPr lang="en-US" sz="2400" dirty="0" smtClean="0">
                <a:latin typeface="Times New Roman" pitchFamily="18" charset="0"/>
                <a:cs typeface="Times New Roman" pitchFamily="18" charset="0"/>
              </a:rPr>
              <a:t> (called by Bohr the "</a:t>
            </a:r>
            <a:r>
              <a:rPr lang="en-US" sz="2400" dirty="0" smtClean="0">
                <a:solidFill>
                  <a:srgbClr val="6600FF"/>
                </a:solidFill>
                <a:latin typeface="Times New Roman" pitchFamily="18" charset="0"/>
                <a:cs typeface="Times New Roman" pitchFamily="18" charset="0"/>
              </a:rPr>
              <a:t>stationary orbits</a:t>
            </a:r>
            <a:r>
              <a:rPr lang="en-US" sz="2400" dirty="0" smtClean="0">
                <a:latin typeface="Times New Roman" pitchFamily="18" charset="0"/>
                <a:cs typeface="Times New Roman" pitchFamily="18" charset="0"/>
              </a:rPr>
              <a:t>) at a certain discrete distances from the nucleus. </a:t>
            </a:r>
          </a:p>
          <a:p>
            <a:pPr marL="536575" indent="-354013" algn="l">
              <a:buClr>
                <a:srgbClr val="FF0000"/>
              </a:buClr>
              <a:buFont typeface="Wingdings" pitchFamily="2" charset="2"/>
              <a:buChar char="Ø"/>
            </a:pPr>
            <a:r>
              <a:rPr lang="en-US" sz="2400" dirty="0" smtClean="0">
                <a:latin typeface="Times New Roman" pitchFamily="18" charset="0"/>
                <a:cs typeface="Times New Roman" pitchFamily="18" charset="0"/>
              </a:rPr>
              <a:t>These </a:t>
            </a:r>
            <a:r>
              <a:rPr lang="en-US" sz="2400" dirty="0" err="1" smtClean="0">
                <a:latin typeface="Times New Roman" pitchFamily="18" charset="0"/>
                <a:cs typeface="Times New Roman" pitchFamily="18" charset="0"/>
              </a:rPr>
              <a:t>orbitals</a:t>
            </a:r>
            <a:r>
              <a:rPr lang="en-US" sz="2400" dirty="0" smtClean="0">
                <a:latin typeface="Times New Roman" pitchFamily="18" charset="0"/>
                <a:cs typeface="Times New Roman" pitchFamily="18" charset="0"/>
              </a:rPr>
              <a:t> are associated with definite energies and are also called energy shells or </a:t>
            </a:r>
            <a:r>
              <a:rPr lang="en-US" sz="2400" dirty="0" smtClean="0">
                <a:solidFill>
                  <a:srgbClr val="3333FF"/>
                </a:solidFill>
                <a:latin typeface="Times New Roman" pitchFamily="18" charset="0"/>
                <a:cs typeface="Times New Roman" pitchFamily="18" charset="0"/>
              </a:rPr>
              <a:t>energy levels</a:t>
            </a:r>
            <a:r>
              <a:rPr lang="en-US" sz="2400" dirty="0" smtClean="0">
                <a:latin typeface="Times New Roman" pitchFamily="18" charset="0"/>
                <a:cs typeface="Times New Roman" pitchFamily="18" charset="0"/>
              </a:rPr>
              <a:t>. In these </a:t>
            </a:r>
            <a:r>
              <a:rPr lang="en-US" sz="2400" dirty="0" err="1" smtClean="0">
                <a:latin typeface="Times New Roman" pitchFamily="18" charset="0"/>
                <a:cs typeface="Times New Roman" pitchFamily="18" charset="0"/>
              </a:rPr>
              <a:t>orbitals</a:t>
            </a:r>
            <a:r>
              <a:rPr lang="en-US" sz="2400" dirty="0" smtClean="0">
                <a:latin typeface="Times New Roman" pitchFamily="18" charset="0"/>
                <a:cs typeface="Times New Roman" pitchFamily="18" charset="0"/>
              </a:rPr>
              <a:t>, the electron's acceleration does not result in radiation and energy loss.</a:t>
            </a:r>
          </a:p>
          <a:p>
            <a:pPr marL="536575" indent="-354013" algn="l">
              <a:buClr>
                <a:srgbClr val="FF0000"/>
              </a:buClr>
              <a:buFont typeface="Wingdings" pitchFamily="2" charset="2"/>
              <a:buChar char="Ø"/>
            </a:pPr>
            <a:r>
              <a:rPr lang="en-US" sz="2400" dirty="0" smtClean="0">
                <a:latin typeface="Times New Roman" pitchFamily="18" charset="0"/>
                <a:cs typeface="Times New Roman" pitchFamily="18" charset="0"/>
              </a:rPr>
              <a:t>Electrons can only gain and lose energy by </a:t>
            </a:r>
            <a:r>
              <a:rPr lang="en-US" sz="2400" dirty="0" smtClean="0">
                <a:solidFill>
                  <a:srgbClr val="6600FF"/>
                </a:solidFill>
                <a:latin typeface="Times New Roman" pitchFamily="18" charset="0"/>
                <a:cs typeface="Times New Roman" pitchFamily="18" charset="0"/>
              </a:rPr>
              <a:t>jumping</a:t>
            </a:r>
            <a:r>
              <a:rPr lang="en-US" sz="2400" dirty="0" smtClean="0">
                <a:latin typeface="Times New Roman" pitchFamily="18" charset="0"/>
                <a:cs typeface="Times New Roman" pitchFamily="18" charset="0"/>
              </a:rPr>
              <a:t> from one allowed orbital to another, absorbing or emitting electromagnetic radiation with a frequency (</a:t>
            </a:r>
            <a:r>
              <a:rPr lang="en-US" sz="2400" b="1" i="1" dirty="0" smtClean="0">
                <a:latin typeface="Times New Roman" pitchFamily="18" charset="0"/>
                <a:cs typeface="Times New Roman" pitchFamily="18" charset="0"/>
              </a:rPr>
              <a:t>ν</a:t>
            </a:r>
            <a:r>
              <a:rPr lang="en-US" sz="2400" dirty="0" smtClean="0">
                <a:latin typeface="Times New Roman" pitchFamily="18" charset="0"/>
                <a:cs typeface="Times New Roman" pitchFamily="18" charset="0"/>
              </a:rPr>
              <a:t> ) determined by the energy difference of the levels according to the Planck relation:</a:t>
            </a:r>
            <a:endParaRPr lang="en-US"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1115616" y="5157192"/>
            <a:ext cx="3242070" cy="115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pic>
        <p:nvPicPr>
          <p:cNvPr id="5" name="Picture 2"/>
          <p:cNvPicPr>
            <a:picLocks noChangeAspect="1" noChangeArrowheads="1"/>
          </p:cNvPicPr>
          <p:nvPr/>
        </p:nvPicPr>
        <p:blipFill>
          <a:blip r:embed="rId3" cstate="print"/>
          <a:srcRect/>
          <a:stretch>
            <a:fillRect/>
          </a:stretch>
        </p:blipFill>
        <p:spPr bwMode="auto">
          <a:xfrm>
            <a:off x="5572132" y="4794246"/>
            <a:ext cx="3071834" cy="1706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Dr.Lutfi\Desktop\LTI\4.jpg"/>
          <p:cNvPicPr>
            <a:picLocks noChangeAspect="1" noChangeArrowheads="1"/>
          </p:cNvPicPr>
          <p:nvPr/>
        </p:nvPicPr>
        <p:blipFill>
          <a:blip r:embed="rId2" cstate="print"/>
          <a:srcRect/>
          <a:stretch>
            <a:fillRect/>
          </a:stretch>
        </p:blipFill>
        <p:spPr bwMode="auto">
          <a:xfrm>
            <a:off x="457200" y="3657600"/>
            <a:ext cx="7924800"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28600" y="87392"/>
            <a:ext cx="8686800" cy="3570208"/>
          </a:xfrm>
          <a:prstGeom prst="rect">
            <a:avLst/>
          </a:prstGeom>
        </p:spPr>
        <p:txBody>
          <a:bodyPr wrap="square">
            <a:spAutoFit/>
          </a:bodyPr>
          <a:lstStyle/>
          <a:p>
            <a:pPr algn="l"/>
            <a:r>
              <a:rPr lang="en-US" sz="2800" b="1" dirty="0" smtClean="0">
                <a:solidFill>
                  <a:srgbClr val="FF0000"/>
                </a:solidFill>
                <a:latin typeface="Times New Roman" pitchFamily="18" charset="0"/>
                <a:cs typeface="Times New Roman" pitchFamily="18" charset="0"/>
              </a:rPr>
              <a:t>Energy Levels of the atoms:</a:t>
            </a:r>
          </a:p>
          <a:p>
            <a:pPr algn="l"/>
            <a:r>
              <a:rPr lang="en-US" dirty="0" smtClean="0">
                <a:latin typeface="Times New Roman" pitchFamily="18" charset="0"/>
                <a:cs typeface="Times New Roman" pitchFamily="18" charset="0"/>
              </a:rPr>
              <a:t>Energy levels, also called </a:t>
            </a:r>
            <a:r>
              <a:rPr lang="en-US" dirty="0" smtClean="0">
                <a:solidFill>
                  <a:srgbClr val="FF0000"/>
                </a:solidFill>
                <a:latin typeface="Times New Roman" pitchFamily="18" charset="0"/>
                <a:cs typeface="Times New Roman" pitchFamily="18" charset="0"/>
              </a:rPr>
              <a:t>energy shells</a:t>
            </a:r>
            <a:r>
              <a:rPr lang="en-US" dirty="0" smtClean="0">
                <a:latin typeface="Times New Roman" pitchFamily="18" charset="0"/>
                <a:cs typeface="Times New Roman" pitchFamily="18" charset="0"/>
              </a:rPr>
              <a:t>. Electrons fill the shells starting at the lowest energy levels closest to the nucleus and then filling the outer shells. When the electrons are in their lowest energy configuration this is called “</a:t>
            </a:r>
            <a:r>
              <a:rPr lang="en-US" dirty="0" smtClean="0">
                <a:solidFill>
                  <a:srgbClr val="FF0000"/>
                </a:solidFill>
                <a:latin typeface="Times New Roman" pitchFamily="18" charset="0"/>
                <a:cs typeface="Times New Roman" pitchFamily="18" charset="0"/>
              </a:rPr>
              <a:t>ground state</a:t>
            </a:r>
            <a:r>
              <a:rPr lang="en-US" dirty="0" smtClean="0">
                <a:latin typeface="Times New Roman" pitchFamily="18" charset="0"/>
                <a:cs typeface="Times New Roman" pitchFamily="18" charset="0"/>
              </a:rPr>
              <a:t>.” Introducing energy to the system can temporarily </a:t>
            </a:r>
            <a:r>
              <a:rPr lang="en-US" b="1" dirty="0" smtClean="0">
                <a:solidFill>
                  <a:srgbClr val="093EE7"/>
                </a:solidFill>
                <a:latin typeface="Times New Roman" pitchFamily="18" charset="0"/>
                <a:cs typeface="Times New Roman" pitchFamily="18" charset="0"/>
              </a:rPr>
              <a:t>excite</a:t>
            </a:r>
            <a:r>
              <a:rPr lang="en-US" dirty="0" smtClean="0">
                <a:latin typeface="Times New Roman" pitchFamily="18" charset="0"/>
                <a:cs typeface="Times New Roman" pitchFamily="18" charset="0"/>
              </a:rPr>
              <a:t> an electron into a higher shell. They must always </a:t>
            </a:r>
            <a:r>
              <a:rPr lang="en-US" dirty="0" smtClean="0">
                <a:solidFill>
                  <a:srgbClr val="FF0000"/>
                </a:solidFill>
                <a:latin typeface="Times New Roman" pitchFamily="18" charset="0"/>
                <a:cs typeface="Times New Roman" pitchFamily="18" charset="0"/>
              </a:rPr>
              <a:t>absorb fixed amounts of energy </a:t>
            </a:r>
            <a:r>
              <a:rPr lang="en-US" dirty="0" smtClean="0">
                <a:latin typeface="Times New Roman" pitchFamily="18" charset="0"/>
                <a:cs typeface="Times New Roman" pitchFamily="18" charset="0"/>
              </a:rPr>
              <a:t>as electrons cannot exist between energy potentials. However these energy levels are not evenly spaced out. </a:t>
            </a: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absorption</a:t>
            </a:r>
            <a:r>
              <a:rPr lang="en-US" dirty="0">
                <a:latin typeface="Times New Roman" pitchFamily="18" charset="0"/>
                <a:cs typeface="Times New Roman" pitchFamily="18" charset="0"/>
              </a:rPr>
              <a:t>, will only take place if there is an energy level to which the electron can move with that amount of extra energy.</a:t>
            </a:r>
            <a:endParaRPr lang="en-US"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Energy is released when the electron drops back down a level although often not in the same form. For example if an atom absorbs wavelength of light that excites it two energy levels higher in one go it may drop back one energy level at a time and each time release light at a different wavelength to the one it absorbed (known as fluorescence).</a:t>
            </a:r>
            <a:endParaRPr lang="en-US" dirty="0">
              <a:latin typeface="Times New Roman" pitchFamily="18" charset="0"/>
              <a:cs typeface="Times New Roman" pitchFamily="18" charset="0"/>
            </a:endParaRPr>
          </a:p>
        </p:txBody>
      </p:sp>
      <p:sp>
        <p:nvSpPr>
          <p:cNvPr id="4"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79512" y="188640"/>
            <a:ext cx="8712968" cy="6408712"/>
          </a:xfrm>
          <a:prstGeom prst="rect">
            <a:avLst/>
          </a:prstGeom>
          <a:noFill/>
          <a:ln w="9525">
            <a:noFill/>
            <a:miter lim="800000"/>
            <a:headEnd/>
            <a:tailEnd/>
          </a:ln>
        </p:spPr>
      </p:pic>
      <p:sp>
        <p:nvSpPr>
          <p:cNvPr id="3" name="Rectangle 2"/>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سمة Office">
  <a:themeElements>
    <a:clrScheme name="">
      <a:dk1>
        <a:srgbClr val="000000"/>
      </a:dk1>
      <a:lt1>
        <a:srgbClr val="FFFFFF"/>
      </a:lt1>
      <a:dk2>
        <a:srgbClr val="0000FF"/>
      </a:dk2>
      <a:lt2>
        <a:srgbClr val="FFFF00"/>
      </a:lt2>
      <a:accent1>
        <a:srgbClr val="C0C0C0"/>
      </a:accent1>
      <a:accent2>
        <a:srgbClr val="0066FF"/>
      </a:accent2>
      <a:accent3>
        <a:srgbClr val="AAAAFF"/>
      </a:accent3>
      <a:accent4>
        <a:srgbClr val="DADADA"/>
      </a:accent4>
      <a:accent5>
        <a:srgbClr val="DCDCDC"/>
      </a:accent5>
      <a:accent6>
        <a:srgbClr val="005CE7"/>
      </a:accent6>
      <a:hlink>
        <a:srgbClr val="FF0000"/>
      </a:hlink>
      <a:folHlink>
        <a:srgbClr val="009900"/>
      </a:folHlink>
    </a:clrScheme>
    <a:fontScheme name="سمة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1606</Words>
  <Application>Microsoft Office PowerPoint</Application>
  <PresentationFormat>عرض على الشاشة (3:4)‏</PresentationFormat>
  <Paragraphs>185</Paragraphs>
  <Slides>32</Slides>
  <Notes>4</Notes>
  <HiddenSlides>0</HiddenSlides>
  <MMClips>0</MMClips>
  <ScaleCrop>false</ScaleCrop>
  <HeadingPairs>
    <vt:vector size="6" baseType="variant">
      <vt:variant>
        <vt:lpstr>سمة</vt:lpstr>
      </vt:variant>
      <vt:variant>
        <vt:i4>3</vt:i4>
      </vt:variant>
      <vt:variant>
        <vt:lpstr>خوادم OLE مضمنة</vt:lpstr>
      </vt:variant>
      <vt:variant>
        <vt:i4>1</vt:i4>
      </vt:variant>
      <vt:variant>
        <vt:lpstr>عناوين الشرائح</vt:lpstr>
      </vt:variant>
      <vt:variant>
        <vt:i4>32</vt:i4>
      </vt:variant>
    </vt:vector>
  </HeadingPairs>
  <TitlesOfParts>
    <vt:vector size="36" baseType="lpstr">
      <vt:lpstr>سمة Office</vt:lpstr>
      <vt:lpstr>Blank</vt:lpstr>
      <vt:lpstr>1_سمة Office</vt:lpstr>
      <vt:lpstr>Paintbrush Picture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LUTFI</dc:creator>
  <cp:lastModifiedBy>Dr.LUTFI</cp:lastModifiedBy>
  <cp:revision>247</cp:revision>
  <dcterms:created xsi:type="dcterms:W3CDTF">2014-02-24T22:29:07Z</dcterms:created>
  <dcterms:modified xsi:type="dcterms:W3CDTF">2015-03-15T20:52:41Z</dcterms:modified>
</cp:coreProperties>
</file>